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ubik Bubbles"/>
      <p:regular r:id="rId23"/>
    </p:embeddedFont>
    <p:embeddedFont>
      <p:font typeface="Kaushan Script"/>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26" Type="http://schemas.openxmlformats.org/officeDocument/2006/relationships/customXml" Target="../customXml/item2.xml"/><Relationship Id="rId21" Type="http://schemas.openxmlformats.org/officeDocument/2006/relationships/slide" Target="slides/slide15.xml"/><Relationship Id="rId3"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5" Type="http://schemas.openxmlformats.org/officeDocument/2006/relationships/customXml" Target="../customXml/item1.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font" Target="fonts/KaushanScript-regular.fntdata"/><Relationship Id="rId1" Type="http://schemas.openxmlformats.org/officeDocument/2006/relationships/theme" Target="theme/theme1.xml"/><Relationship Id="rId6" Type="http://schemas.openxmlformats.org/officeDocument/2006/relationships/notesMaster" Target="notesMasters/notesMaster1.xml"/><Relationship Id="rId23" Type="http://schemas.openxmlformats.org/officeDocument/2006/relationships/font" Target="fonts/RubikBubbles-regular.fntdata"/><Relationship Id="rId15" Type="http://schemas.openxmlformats.org/officeDocument/2006/relationships/slide" Target="slides/slide9.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9ddf6a74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269ddf6a743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3a12d02b2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3a12d02b2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strike="sngStrike">
              <a:solidFill>
                <a:schemeClr val="dk1"/>
              </a:solidFill>
              <a:latin typeface="Avenir"/>
              <a:ea typeface="Avenir"/>
              <a:cs typeface="Avenir"/>
              <a:sym typeface="Aveni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a12d02b29_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3a12d02b29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a12d02b29_6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3a12d02b29_6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9ddf6a743_0_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9ddf6a743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t/>
            </a:r>
            <a:endParaRPr i="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9ddf6a7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9ddf6a7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strike="sngStrike">
              <a:solidFill>
                <a:schemeClr val="dk1"/>
              </a:solidFill>
              <a:latin typeface="Avenir"/>
              <a:ea typeface="Avenir"/>
              <a:cs typeface="Avenir"/>
              <a:sym typeface="Aveni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69ddf6a74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69ddf6a74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99057193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99057193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international students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9ddf6a743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9ddf6a74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Leader:</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John 4. This is a brief walk through of John 4 to give an apologetic for going out on campus with a proxe. The point is that going to Samaria (or on campus) is as much for the disciples as it is for the woman and her village. You can do this as a brief 5 minute walk through, or spend time studying John 4. As a bonus, living water features in our gospel allegory. You can choose to focus in there as well. </a:t>
            </a:r>
            <a:endParaRPr/>
          </a:p>
          <a:p>
            <a:pPr indent="-298450" lvl="0" marL="457200" rtl="0" algn="l">
              <a:spcBef>
                <a:spcPts val="0"/>
              </a:spcBef>
              <a:spcAft>
                <a:spcPts val="0"/>
              </a:spcAft>
              <a:buSzPts val="1100"/>
              <a:buAutoNum type="arabicPeriod"/>
            </a:pPr>
            <a:r>
              <a:rPr lang="en"/>
              <a:t>Refresh Proxe and Script. Take time to allow students to answer the questions for themselves, this allows them to share more authentically with non-Christians. </a:t>
            </a:r>
            <a:endParaRPr/>
          </a:p>
          <a:p>
            <a:pPr indent="-298450" lvl="0" marL="457200" rtl="0" algn="l">
              <a:spcBef>
                <a:spcPts val="0"/>
              </a:spcBef>
              <a:spcAft>
                <a:spcPts val="0"/>
              </a:spcAft>
              <a:buSzPts val="1100"/>
              <a:buAutoNum type="arabicPeriod"/>
            </a:pPr>
            <a:r>
              <a:rPr lang="en"/>
              <a:t>Gospel Allegory. Students may have questions about where the allegory comes from, we have included a section with the text of the allegory and the Biblical inspiration. An allegory doesn’t express everything someone needs to know to follow Jesus. Instead, we hope to intrigue people to sign up to explore Jesus in your small groups where they can see Jesus and hear an invitation to faith. </a:t>
            </a:r>
            <a:endParaRPr/>
          </a:p>
          <a:p>
            <a:pPr indent="-298450" lvl="0" marL="457200" rtl="0" algn="l">
              <a:spcBef>
                <a:spcPts val="0"/>
              </a:spcBef>
              <a:spcAft>
                <a:spcPts val="0"/>
              </a:spcAft>
              <a:buSzPts val="1100"/>
              <a:buAutoNum type="arabicPeriod"/>
            </a:pPr>
            <a:r>
              <a:rPr lang="en"/>
              <a:t>FAQs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69ddf6a743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69ddf6a74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a:highlight>
                <a:srgbClr val="FFFF00"/>
              </a:highlight>
            </a:endParaRPr>
          </a:p>
          <a:p>
            <a:pPr indent="0" lvl="0" marL="0" rtl="0" algn="l">
              <a:spcBef>
                <a:spcPts val="0"/>
              </a:spcBef>
              <a:spcAft>
                <a:spcPts val="0"/>
              </a:spcAft>
              <a:buClr>
                <a:schemeClr val="dk1"/>
              </a:buClr>
              <a:buSzPts val="1100"/>
              <a:buFont typeface="Arial"/>
              <a:buNone/>
            </a:pPr>
            <a:r>
              <a:rPr i="1" lang="en"/>
              <a:t>God is at work on our campus in ways we cannot see. Like Jesus says in John 4:35, we want to learn to open our eyes of faith to see our campus differently. </a:t>
            </a:r>
            <a:endParaRPr i="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69ddf6a743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69ddf6a74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Read the scripture and discuss John 4. Help students take note of the ways Jesus crosses </a:t>
            </a:r>
            <a:r>
              <a:rPr lang="en">
                <a:solidFill>
                  <a:schemeClr val="dk1"/>
                </a:solidFill>
              </a:rPr>
              <a:t>boundaries</a:t>
            </a:r>
            <a:r>
              <a:rPr lang="en">
                <a:solidFill>
                  <a:schemeClr val="dk1"/>
                </a:solidFill>
              </a:rPr>
              <a:t> to connect with the woman.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69ddf6a743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69ddf6a743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9ddf6a743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69ddf6a743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trip to Samaria was not just for the thirsty samaritan woman and her thirsty village. It was also for the 12 disciples. They needed to learn to love across cultural and gender boundaries. They need to learn to lift up their eyes from their focus on logistics and “lunch duty” to see spiritual realities unfolding right in front of them.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the same way, the Faking it Proxe is not just for the new students we are about to meet. It is for us as well. We need to learn to love everyone made in the image of God. And we need to learn to lift up our eyes and see more deeply how God is drawing each one to be filled with his living water.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and I will be transformed in the process of inviting others into Jesus’ restoration!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9ddf6a743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69ddf6a743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Lead Listening Prayer. In the Gospels, Jesus repeatedly asks, </a:t>
            </a:r>
            <a:r>
              <a:rPr i="1" lang="en">
                <a:solidFill>
                  <a:schemeClr val="dk1"/>
                </a:solidFill>
              </a:rPr>
              <a:t>“What do you want me to do for you?” </a:t>
            </a:r>
            <a:r>
              <a:rPr lang="en">
                <a:solidFill>
                  <a:schemeClr val="dk1"/>
                </a:solidFill>
              </a:rPr>
              <a:t>Open the prayer time with that prompt.</a:t>
            </a:r>
            <a:r>
              <a:rPr i="1" lang="en">
                <a:solidFill>
                  <a:schemeClr val="dk1"/>
                </a:solidFill>
              </a:rPr>
              <a:t> Jesus wants to hear what we need today. Tell him what you need or where you are thirsty. Invite Jesus to bring his living water to that part of your life.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9ddf6a743_0_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69ddf6a743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t/>
            </a:r>
            <a:endParaRPr i="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5328b15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75328b15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928991" y="841772"/>
            <a:ext cx="6858000" cy="1790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007B93"/>
              </a:buClr>
              <a:buSzPts val="4500"/>
              <a:buFont typeface="Avenir"/>
              <a:buNone/>
              <a:defRPr b="1" i="0" sz="4500">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14"/>
          <p:cNvSpPr txBox="1"/>
          <p:nvPr>
            <p:ph idx="1" type="subTitle"/>
          </p:nvPr>
        </p:nvSpPr>
        <p:spPr>
          <a:xfrm>
            <a:off x="928991" y="2571137"/>
            <a:ext cx="6858000" cy="1502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750"/>
              </a:spcBef>
              <a:spcAft>
                <a:spcPts val="0"/>
              </a:spcAft>
              <a:buSzPts val="1800"/>
              <a:buNone/>
              <a:defRPr b="0" i="0" sz="1800">
                <a:latin typeface="Avenir"/>
                <a:ea typeface="Avenir"/>
                <a:cs typeface="Avenir"/>
                <a:sym typeface="Avenir"/>
              </a:defRPr>
            </a:lvl1pPr>
            <a:lvl2pPr lvl="1" rtl="0" algn="ctr">
              <a:lnSpc>
                <a:spcPct val="90000"/>
              </a:lnSpc>
              <a:spcBef>
                <a:spcPts val="375"/>
              </a:spcBef>
              <a:spcAft>
                <a:spcPts val="0"/>
              </a:spcAft>
              <a:buSzPts val="1500"/>
              <a:buNone/>
              <a:defRPr sz="1500"/>
            </a:lvl2pPr>
            <a:lvl3pPr lvl="2" rtl="0" algn="ctr">
              <a:lnSpc>
                <a:spcPct val="90000"/>
              </a:lnSpc>
              <a:spcBef>
                <a:spcPts val="375"/>
              </a:spcBef>
              <a:spcAft>
                <a:spcPts val="0"/>
              </a:spcAft>
              <a:buSzPts val="1350"/>
              <a:buNone/>
              <a:defRPr sz="1350"/>
            </a:lvl3pPr>
            <a:lvl4pPr lvl="3" rtl="0" algn="ctr">
              <a:lnSpc>
                <a:spcPct val="90000"/>
              </a:lnSpc>
              <a:spcBef>
                <a:spcPts val="375"/>
              </a:spcBef>
              <a:spcAft>
                <a:spcPts val="0"/>
              </a:spcAft>
              <a:buSzPts val="1200"/>
              <a:buNone/>
              <a:defRPr sz="1200"/>
            </a:lvl4pPr>
            <a:lvl5pPr lvl="4" rtl="0" algn="ctr">
              <a:lnSpc>
                <a:spcPct val="90000"/>
              </a:lnSpc>
              <a:spcBef>
                <a:spcPts val="375"/>
              </a:spcBef>
              <a:spcAft>
                <a:spcPts val="0"/>
              </a:spcAft>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
        <p:nvSpPr>
          <p:cNvPr id="57" name="Google Shape;57;p14"/>
          <p:cNvSpPr/>
          <p:nvPr/>
        </p:nvSpPr>
        <p:spPr>
          <a:xfrm>
            <a:off x="6727600" y="72475"/>
            <a:ext cx="2324400" cy="76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933450" y="728187"/>
            <a:ext cx="7763100" cy="5268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07B93"/>
              </a:buClr>
              <a:buSzPts val="3200"/>
              <a:buFont typeface="Avenir"/>
              <a:buNone/>
              <a:defRPr b="1" i="0">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15"/>
          <p:cNvSpPr txBox="1"/>
          <p:nvPr>
            <p:ph idx="1" type="body"/>
          </p:nvPr>
        </p:nvSpPr>
        <p:spPr>
          <a:xfrm>
            <a:off x="933450" y="1369219"/>
            <a:ext cx="77631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1" name="Shape 61"/>
        <p:cNvGrpSpPr/>
        <p:nvPr/>
      </p:nvGrpSpPr>
      <p:grpSpPr>
        <a:xfrm>
          <a:off x="0" y="0"/>
          <a:ext cx="0" cy="0"/>
          <a:chOff x="0" y="0"/>
          <a:chExt cx="0" cy="0"/>
        </a:xfrm>
      </p:grpSpPr>
      <p:sp>
        <p:nvSpPr>
          <p:cNvPr id="62" name="Google Shape;62;p16"/>
          <p:cNvSpPr txBox="1"/>
          <p:nvPr>
            <p:ph type="title"/>
          </p:nvPr>
        </p:nvSpPr>
        <p:spPr>
          <a:xfrm>
            <a:off x="921670" y="650360"/>
            <a:ext cx="7755300" cy="6105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07B93"/>
              </a:buClr>
              <a:buSzPts val="3200"/>
              <a:buFont typeface="Avenir"/>
              <a:buNone/>
              <a:defRPr b="1" i="0">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16"/>
          <p:cNvSpPr txBox="1"/>
          <p:nvPr>
            <p:ph idx="1" type="body"/>
          </p:nvPr>
        </p:nvSpPr>
        <p:spPr>
          <a:xfrm>
            <a:off x="921671" y="1260872"/>
            <a:ext cx="36990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750"/>
              </a:spcBef>
              <a:spcAft>
                <a:spcPts val="0"/>
              </a:spcAft>
              <a:buSzPts val="1800"/>
              <a:buNone/>
              <a:defRPr b="1" sz="1800"/>
            </a:lvl1pPr>
            <a:lvl2pPr indent="-228600" lvl="1" marL="914400" rtl="0" algn="l">
              <a:lnSpc>
                <a:spcPct val="90000"/>
              </a:lnSpc>
              <a:spcBef>
                <a:spcPts val="375"/>
              </a:spcBef>
              <a:spcAft>
                <a:spcPts val="0"/>
              </a:spcAft>
              <a:buSzPts val="1500"/>
              <a:buNone/>
              <a:defRPr b="1" sz="1500"/>
            </a:lvl2pPr>
            <a:lvl3pPr indent="-228600" lvl="2" marL="1371600" rtl="0" algn="l">
              <a:lnSpc>
                <a:spcPct val="90000"/>
              </a:lnSpc>
              <a:spcBef>
                <a:spcPts val="375"/>
              </a:spcBef>
              <a:spcAft>
                <a:spcPts val="0"/>
              </a:spcAft>
              <a:buSzPts val="1350"/>
              <a:buNone/>
              <a:defRPr b="1" sz="1350"/>
            </a:lvl3pPr>
            <a:lvl4pPr indent="-228600" lvl="3" marL="1828800" rtl="0" algn="l">
              <a:lnSpc>
                <a:spcPct val="90000"/>
              </a:lnSpc>
              <a:spcBef>
                <a:spcPts val="375"/>
              </a:spcBef>
              <a:spcAft>
                <a:spcPts val="0"/>
              </a:spcAft>
              <a:buSzPts val="1200"/>
              <a:buNone/>
              <a:defRPr b="1" sz="1200"/>
            </a:lvl4pPr>
            <a:lvl5pPr indent="-228600" lvl="4" marL="2286000" rtl="0" algn="l">
              <a:lnSpc>
                <a:spcPct val="90000"/>
              </a:lnSpc>
              <a:spcBef>
                <a:spcPts val="375"/>
              </a:spcBef>
              <a:spcAft>
                <a:spcPts val="0"/>
              </a:spcAft>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64" name="Google Shape;64;p16"/>
          <p:cNvSpPr txBox="1"/>
          <p:nvPr>
            <p:ph idx="2" type="body"/>
          </p:nvPr>
        </p:nvSpPr>
        <p:spPr>
          <a:xfrm>
            <a:off x="921671" y="1878806"/>
            <a:ext cx="36990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65" name="Google Shape;65;p16"/>
          <p:cNvSpPr txBox="1"/>
          <p:nvPr>
            <p:ph idx="3" type="body"/>
          </p:nvPr>
        </p:nvSpPr>
        <p:spPr>
          <a:xfrm>
            <a:off x="4978105" y="1260872"/>
            <a:ext cx="36990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750"/>
              </a:spcBef>
              <a:spcAft>
                <a:spcPts val="0"/>
              </a:spcAft>
              <a:buSzPts val="1800"/>
              <a:buNone/>
              <a:defRPr b="1" sz="1800"/>
            </a:lvl1pPr>
            <a:lvl2pPr indent="-228600" lvl="1" marL="914400" rtl="0" algn="l">
              <a:lnSpc>
                <a:spcPct val="90000"/>
              </a:lnSpc>
              <a:spcBef>
                <a:spcPts val="375"/>
              </a:spcBef>
              <a:spcAft>
                <a:spcPts val="0"/>
              </a:spcAft>
              <a:buSzPts val="1500"/>
              <a:buNone/>
              <a:defRPr b="1" sz="1500"/>
            </a:lvl2pPr>
            <a:lvl3pPr indent="-228600" lvl="2" marL="1371600" rtl="0" algn="l">
              <a:lnSpc>
                <a:spcPct val="90000"/>
              </a:lnSpc>
              <a:spcBef>
                <a:spcPts val="375"/>
              </a:spcBef>
              <a:spcAft>
                <a:spcPts val="0"/>
              </a:spcAft>
              <a:buSzPts val="1350"/>
              <a:buNone/>
              <a:defRPr b="1" sz="1350"/>
            </a:lvl3pPr>
            <a:lvl4pPr indent="-228600" lvl="3" marL="1828800" rtl="0" algn="l">
              <a:lnSpc>
                <a:spcPct val="90000"/>
              </a:lnSpc>
              <a:spcBef>
                <a:spcPts val="375"/>
              </a:spcBef>
              <a:spcAft>
                <a:spcPts val="0"/>
              </a:spcAft>
              <a:buSzPts val="1200"/>
              <a:buNone/>
              <a:defRPr b="1" sz="1200"/>
            </a:lvl4pPr>
            <a:lvl5pPr indent="-228600" lvl="4" marL="2286000" rtl="0" algn="l">
              <a:lnSpc>
                <a:spcPct val="90000"/>
              </a:lnSpc>
              <a:spcBef>
                <a:spcPts val="375"/>
              </a:spcBef>
              <a:spcAft>
                <a:spcPts val="0"/>
              </a:spcAft>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66" name="Google Shape;66;p16"/>
          <p:cNvSpPr txBox="1"/>
          <p:nvPr>
            <p:ph idx="4" type="body"/>
          </p:nvPr>
        </p:nvSpPr>
        <p:spPr>
          <a:xfrm>
            <a:off x="4978105" y="1878806"/>
            <a:ext cx="36990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7"/>
          <p:cNvSpPr txBox="1"/>
          <p:nvPr>
            <p:ph type="title"/>
          </p:nvPr>
        </p:nvSpPr>
        <p:spPr>
          <a:xfrm>
            <a:off x="902215" y="740568"/>
            <a:ext cx="2949300" cy="8025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07B93"/>
              </a:buClr>
              <a:buSzPts val="2400"/>
              <a:buFont typeface="Avenir"/>
              <a:buNone/>
              <a:defRPr b="1" i="0" sz="2400">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7"/>
          <p:cNvSpPr/>
          <p:nvPr>
            <p:ph idx="2" type="pic"/>
          </p:nvPr>
        </p:nvSpPr>
        <p:spPr>
          <a:xfrm>
            <a:off x="4159765" y="740569"/>
            <a:ext cx="45369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E76127"/>
              </a:buClr>
              <a:buSzPts val="2400"/>
              <a:buFont typeface="Arial"/>
              <a:buNone/>
              <a:defRPr b="0" i="0" sz="2400" u="none" cap="none" strike="noStrike">
                <a:solidFill>
                  <a:srgbClr val="5F5F5F"/>
                </a:solidFill>
                <a:latin typeface="Avenir"/>
                <a:ea typeface="Avenir"/>
                <a:cs typeface="Avenir"/>
                <a:sym typeface="Avenir"/>
              </a:defRPr>
            </a:lvl1pPr>
            <a:lvl2pPr lvl="1" marR="0" rtl="0" algn="l">
              <a:lnSpc>
                <a:spcPct val="90000"/>
              </a:lnSpc>
              <a:spcBef>
                <a:spcPts val="375"/>
              </a:spcBef>
              <a:spcAft>
                <a:spcPts val="0"/>
              </a:spcAft>
              <a:buClr>
                <a:srgbClr val="E76127"/>
              </a:buClr>
              <a:buSzPts val="2100"/>
              <a:buFont typeface="Arial"/>
              <a:buNone/>
              <a:defRPr b="0" i="0" sz="2100" u="none" cap="none" strike="noStrike">
                <a:solidFill>
                  <a:srgbClr val="5F5F5F"/>
                </a:solidFill>
                <a:latin typeface="Avenir"/>
                <a:ea typeface="Avenir"/>
                <a:cs typeface="Avenir"/>
                <a:sym typeface="Avenir"/>
              </a:defRPr>
            </a:lvl2pPr>
            <a:lvl3pPr lvl="2" marR="0" rtl="0" algn="l">
              <a:lnSpc>
                <a:spcPct val="90000"/>
              </a:lnSpc>
              <a:spcBef>
                <a:spcPts val="375"/>
              </a:spcBef>
              <a:spcAft>
                <a:spcPts val="0"/>
              </a:spcAft>
              <a:buClr>
                <a:srgbClr val="E76127"/>
              </a:buClr>
              <a:buSzPts val="1800"/>
              <a:buFont typeface="Arial"/>
              <a:buNone/>
              <a:defRPr b="0" i="0" sz="1800" u="none" cap="none" strike="noStrike">
                <a:solidFill>
                  <a:srgbClr val="5F5F5F"/>
                </a:solidFill>
                <a:latin typeface="Avenir"/>
                <a:ea typeface="Avenir"/>
                <a:cs typeface="Avenir"/>
                <a:sym typeface="Avenir"/>
              </a:defRPr>
            </a:lvl3pPr>
            <a:lvl4pPr lvl="3" marR="0" rtl="0" algn="l">
              <a:lnSpc>
                <a:spcPct val="90000"/>
              </a:lnSpc>
              <a:spcBef>
                <a:spcPts val="375"/>
              </a:spcBef>
              <a:spcAft>
                <a:spcPts val="0"/>
              </a:spcAft>
              <a:buClr>
                <a:srgbClr val="E76127"/>
              </a:buClr>
              <a:buSzPts val="1500"/>
              <a:buFont typeface="Arial"/>
              <a:buNone/>
              <a:defRPr b="0" i="0" sz="1500" u="none" cap="none" strike="noStrike">
                <a:solidFill>
                  <a:srgbClr val="5F5F5F"/>
                </a:solidFill>
                <a:latin typeface="Avenir"/>
                <a:ea typeface="Avenir"/>
                <a:cs typeface="Avenir"/>
                <a:sym typeface="Avenir"/>
              </a:defRPr>
            </a:lvl4pPr>
            <a:lvl5pPr lvl="4" marR="0" rtl="0" algn="l">
              <a:lnSpc>
                <a:spcPct val="90000"/>
              </a:lnSpc>
              <a:spcBef>
                <a:spcPts val="375"/>
              </a:spcBef>
              <a:spcAft>
                <a:spcPts val="0"/>
              </a:spcAft>
              <a:buClr>
                <a:srgbClr val="E76127"/>
              </a:buClr>
              <a:buSzPts val="1500"/>
              <a:buFont typeface="Arial"/>
              <a:buNone/>
              <a:defRPr b="0" i="0" sz="1500" u="none" cap="none" strike="noStrike">
                <a:solidFill>
                  <a:srgbClr val="5F5F5F"/>
                </a:solidFill>
                <a:latin typeface="Avenir"/>
                <a:ea typeface="Avenir"/>
                <a:cs typeface="Avenir"/>
                <a:sym typeface="Avenir"/>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70" name="Google Shape;70;p17"/>
          <p:cNvSpPr txBox="1"/>
          <p:nvPr>
            <p:ph idx="1" type="body"/>
          </p:nvPr>
        </p:nvSpPr>
        <p:spPr>
          <a:xfrm>
            <a:off x="902215" y="1543050"/>
            <a:ext cx="29493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SzPts val="1600"/>
              <a:buNone/>
              <a:defRPr sz="1600"/>
            </a:lvl1pPr>
            <a:lvl2pPr indent="-228600" lvl="1" marL="914400" rtl="0" algn="l">
              <a:lnSpc>
                <a:spcPct val="90000"/>
              </a:lnSpc>
              <a:spcBef>
                <a:spcPts val="375"/>
              </a:spcBef>
              <a:spcAft>
                <a:spcPts val="0"/>
              </a:spcAft>
              <a:buSzPts val="1050"/>
              <a:buNone/>
              <a:defRPr sz="1050"/>
            </a:lvl2pPr>
            <a:lvl3pPr indent="-228600" lvl="2" marL="1371600" rtl="0" algn="l">
              <a:lnSpc>
                <a:spcPct val="90000"/>
              </a:lnSpc>
              <a:spcBef>
                <a:spcPts val="375"/>
              </a:spcBef>
              <a:spcAft>
                <a:spcPts val="0"/>
              </a:spcAft>
              <a:buSzPts val="900"/>
              <a:buNone/>
              <a:defRPr sz="900"/>
            </a:lvl3pPr>
            <a:lvl4pPr indent="-228600" lvl="3" marL="1828800" rtl="0" algn="l">
              <a:lnSpc>
                <a:spcPct val="90000"/>
              </a:lnSpc>
              <a:spcBef>
                <a:spcPts val="375"/>
              </a:spcBef>
              <a:spcAft>
                <a:spcPts val="0"/>
              </a:spcAft>
              <a:buSzPts val="750"/>
              <a:buNone/>
              <a:defRPr sz="750"/>
            </a:lvl4pPr>
            <a:lvl5pPr indent="-228600" lvl="4" marL="2286000" rtl="0" algn="l">
              <a:lnSpc>
                <a:spcPct val="90000"/>
              </a:lnSpc>
              <a:spcBef>
                <a:spcPts val="375"/>
              </a:spcBef>
              <a:spcAft>
                <a:spcPts val="0"/>
              </a:spcAft>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p:cSld name="Logo Slide">
    <p:bg>
      <p:bgPr>
        <a:blipFill>
          <a:blip r:embed="rId2">
            <a:alphaModFix/>
          </a:blip>
          <a:stretch>
            <a:fillRect/>
          </a:stretch>
        </a:blipFill>
      </p:bgPr>
    </p:bg>
    <p:spTree>
      <p:nvGrpSpPr>
        <p:cNvPr id="71" name="Shape 7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9"/>
          <p:cNvSpPr txBox="1"/>
          <p:nvPr>
            <p:ph type="title"/>
          </p:nvPr>
        </p:nvSpPr>
        <p:spPr>
          <a:xfrm>
            <a:off x="905990"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007B93"/>
              </a:buClr>
              <a:buSzPts val="4500"/>
              <a:buFont typeface="Avenir"/>
              <a:buNone/>
              <a:defRPr b="1" i="0" sz="4500">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9"/>
          <p:cNvSpPr txBox="1"/>
          <p:nvPr>
            <p:ph idx="1" type="body"/>
          </p:nvPr>
        </p:nvSpPr>
        <p:spPr>
          <a:xfrm>
            <a:off x="905990" y="3385841"/>
            <a:ext cx="7886700" cy="12378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SzPts val="1800"/>
              <a:buNone/>
              <a:defRPr sz="1800">
                <a:solidFill>
                  <a:srgbClr val="5F5F5F"/>
                </a:solidFill>
              </a:defRPr>
            </a:lvl1pPr>
            <a:lvl2pPr indent="-228600" lvl="1" marL="914400" rtl="0" algn="l">
              <a:lnSpc>
                <a:spcPct val="90000"/>
              </a:lnSpc>
              <a:spcBef>
                <a:spcPts val="375"/>
              </a:spcBef>
              <a:spcAft>
                <a:spcPts val="0"/>
              </a:spcAft>
              <a:buSzPts val="1500"/>
              <a:buNone/>
              <a:defRPr sz="1500">
                <a:solidFill>
                  <a:srgbClr val="888888"/>
                </a:solidFill>
              </a:defRPr>
            </a:lvl2pPr>
            <a:lvl3pPr indent="-228600" lvl="2" marL="1371600" rtl="0" algn="l">
              <a:lnSpc>
                <a:spcPct val="90000"/>
              </a:lnSpc>
              <a:spcBef>
                <a:spcPts val="375"/>
              </a:spcBef>
              <a:spcAft>
                <a:spcPts val="0"/>
              </a:spcAft>
              <a:buSzPts val="1350"/>
              <a:buNone/>
              <a:defRPr sz="1350">
                <a:solidFill>
                  <a:srgbClr val="888888"/>
                </a:solidFill>
              </a:defRPr>
            </a:lvl3pPr>
            <a:lvl4pPr indent="-228600" lvl="3" marL="1828800" rtl="0" algn="l">
              <a:lnSpc>
                <a:spcPct val="90000"/>
              </a:lnSpc>
              <a:spcBef>
                <a:spcPts val="375"/>
              </a:spcBef>
              <a:spcAft>
                <a:spcPts val="0"/>
              </a:spcAft>
              <a:buSzPts val="1200"/>
              <a:buNone/>
              <a:defRPr sz="1200">
                <a:solidFill>
                  <a:srgbClr val="888888"/>
                </a:solidFill>
              </a:defRPr>
            </a:lvl4pPr>
            <a:lvl5pPr indent="-228600" lvl="4" marL="2286000" rtl="0" algn="l">
              <a:lnSpc>
                <a:spcPct val="90000"/>
              </a:lnSpc>
              <a:spcBef>
                <a:spcPts val="375"/>
              </a:spcBef>
              <a:spcAft>
                <a:spcPts val="0"/>
              </a:spcAft>
              <a:buSzPts val="1200"/>
              <a:buNone/>
              <a:defRPr sz="1200">
                <a:solidFill>
                  <a:srgbClr val="888888"/>
                </a:solidFill>
              </a:defRPr>
            </a:lvl5pPr>
            <a:lvl6pPr indent="-228600" lvl="5" marL="2743200" rtl="0" algn="l">
              <a:lnSpc>
                <a:spcPct val="90000"/>
              </a:lnSpc>
              <a:spcBef>
                <a:spcPts val="375"/>
              </a:spcBef>
              <a:spcAft>
                <a:spcPts val="0"/>
              </a:spcAft>
              <a:buClr>
                <a:srgbClr val="888888"/>
              </a:buClr>
              <a:buSzPts val="1200"/>
              <a:buNone/>
              <a:defRPr sz="1200">
                <a:solidFill>
                  <a:srgbClr val="888888"/>
                </a:solidFill>
              </a:defRPr>
            </a:lvl6pPr>
            <a:lvl7pPr indent="-228600" lvl="6" marL="3200400" rtl="0" algn="l">
              <a:lnSpc>
                <a:spcPct val="90000"/>
              </a:lnSpc>
              <a:spcBef>
                <a:spcPts val="375"/>
              </a:spcBef>
              <a:spcAft>
                <a:spcPts val="0"/>
              </a:spcAft>
              <a:buClr>
                <a:srgbClr val="888888"/>
              </a:buClr>
              <a:buSzPts val="1200"/>
              <a:buNone/>
              <a:defRPr sz="1200">
                <a:solidFill>
                  <a:srgbClr val="888888"/>
                </a:solidFill>
              </a:defRPr>
            </a:lvl7pPr>
            <a:lvl8pPr indent="-228600" lvl="7" marL="3657600" rtl="0" algn="l">
              <a:lnSpc>
                <a:spcPct val="90000"/>
              </a:lnSpc>
              <a:spcBef>
                <a:spcPts val="375"/>
              </a:spcBef>
              <a:spcAft>
                <a:spcPts val="0"/>
              </a:spcAft>
              <a:buClr>
                <a:srgbClr val="888888"/>
              </a:buClr>
              <a:buSzPts val="1200"/>
              <a:buNone/>
              <a:defRPr sz="1200">
                <a:solidFill>
                  <a:srgbClr val="888888"/>
                </a:solidFill>
              </a:defRPr>
            </a:lvl8pPr>
            <a:lvl9pPr indent="-228600" lvl="8" marL="4114800" rtl="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20"/>
          <p:cNvSpPr txBox="1"/>
          <p:nvPr>
            <p:ph type="title"/>
          </p:nvPr>
        </p:nvSpPr>
        <p:spPr>
          <a:xfrm>
            <a:off x="913994" y="728187"/>
            <a:ext cx="7763100" cy="5268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07B93"/>
              </a:buClr>
              <a:buSzPts val="3200"/>
              <a:buFont typeface="Avenir"/>
              <a:buNone/>
              <a:defRPr b="1" i="0">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7" name="Google Shape;77;p20"/>
          <p:cNvSpPr txBox="1"/>
          <p:nvPr>
            <p:ph idx="1" type="body"/>
          </p:nvPr>
        </p:nvSpPr>
        <p:spPr>
          <a:xfrm>
            <a:off x="904672" y="1369219"/>
            <a:ext cx="370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78" name="Google Shape;78;p20"/>
          <p:cNvSpPr txBox="1"/>
          <p:nvPr>
            <p:ph idx="2" type="body"/>
          </p:nvPr>
        </p:nvSpPr>
        <p:spPr>
          <a:xfrm>
            <a:off x="4970833" y="1369219"/>
            <a:ext cx="370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21"/>
          <p:cNvSpPr txBox="1"/>
          <p:nvPr>
            <p:ph type="title"/>
          </p:nvPr>
        </p:nvSpPr>
        <p:spPr>
          <a:xfrm>
            <a:off x="933450" y="728187"/>
            <a:ext cx="7763100" cy="5268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07B93"/>
              </a:buClr>
              <a:buSzPts val="3200"/>
              <a:buFont typeface="Avenir"/>
              <a:buNone/>
              <a:defRPr b="1" i="0">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pic>
        <p:nvPicPr>
          <p:cNvPr id="83" name="Google Shape;83;p23"/>
          <p:cNvPicPr preferRelativeResize="0"/>
          <p:nvPr/>
        </p:nvPicPr>
        <p:blipFill>
          <a:blip r:embed="rId2">
            <a:alphaModFix/>
          </a:blip>
          <a:stretch>
            <a:fillRect/>
          </a:stretch>
        </p:blipFill>
        <p:spPr>
          <a:xfrm>
            <a:off x="0" y="-62355"/>
            <a:ext cx="9143999" cy="520585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a:blip r:embed="rId2">
            <a:alphaModFix/>
          </a:blip>
          <a:stretch>
            <a:fillRect/>
          </a:stretch>
        </a:blipFill>
      </p:bgPr>
    </p:bg>
    <p:spTree>
      <p:nvGrpSpPr>
        <p:cNvPr id="84" name="Shape 8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5"/>
          <p:cNvSpPr txBox="1"/>
          <p:nvPr>
            <p:ph type="title"/>
          </p:nvPr>
        </p:nvSpPr>
        <p:spPr>
          <a:xfrm rot="5400000">
            <a:off x="5566200" y="1683521"/>
            <a:ext cx="3926700" cy="19716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07B9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 name="Google Shape;87;p25"/>
          <p:cNvSpPr txBox="1"/>
          <p:nvPr>
            <p:ph idx="1" type="body"/>
          </p:nvPr>
        </p:nvSpPr>
        <p:spPr>
          <a:xfrm rot="5400000">
            <a:off x="1565625" y="-231079"/>
            <a:ext cx="39267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8.png"/><Relationship Id="rId2" Type="http://schemas.openxmlformats.org/officeDocument/2006/relationships/image" Target="../media/image1.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theme" Target="../theme/theme2.xml"/><Relationship Id="rId14" Type="http://schemas.openxmlformats.org/officeDocument/2006/relationships/slideLayout" Target="../slideLayouts/slideLayout2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933450" y="728187"/>
            <a:ext cx="7763100" cy="526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7B93"/>
              </a:buClr>
              <a:buSzPts val="3200"/>
              <a:buFont typeface="Avenir"/>
              <a:buNone/>
              <a:defRPr b="1" i="0" sz="3200" u="none" cap="none" strike="noStrike">
                <a:solidFill>
                  <a:srgbClr val="007B93"/>
                </a:solidFill>
                <a:latin typeface="Avenir"/>
                <a:ea typeface="Avenir"/>
                <a:cs typeface="Avenir"/>
                <a:sym typeface="Avenir"/>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Google Shape;52;p13"/>
          <p:cNvSpPr txBox="1"/>
          <p:nvPr>
            <p:ph idx="1" type="body"/>
          </p:nvPr>
        </p:nvSpPr>
        <p:spPr>
          <a:xfrm>
            <a:off x="933450" y="1369219"/>
            <a:ext cx="7763100" cy="3263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rgbClr val="E76127"/>
              </a:buClr>
              <a:buSzPts val="2400"/>
              <a:buFont typeface="Arial"/>
              <a:buChar char="•"/>
              <a:defRPr b="0" i="0" sz="2400" u="none" cap="none" strike="noStrike">
                <a:solidFill>
                  <a:srgbClr val="5F5F5F"/>
                </a:solidFill>
                <a:latin typeface="Avenir"/>
                <a:ea typeface="Avenir"/>
                <a:cs typeface="Avenir"/>
                <a:sym typeface="Avenir"/>
              </a:defRPr>
            </a:lvl1pPr>
            <a:lvl2pPr indent="-355600" lvl="1" marL="914400" marR="0" rtl="0" algn="l">
              <a:lnSpc>
                <a:spcPct val="90000"/>
              </a:lnSpc>
              <a:spcBef>
                <a:spcPts val="375"/>
              </a:spcBef>
              <a:spcAft>
                <a:spcPts val="0"/>
              </a:spcAft>
              <a:buClr>
                <a:srgbClr val="E76127"/>
              </a:buClr>
              <a:buSzPts val="2000"/>
              <a:buFont typeface="Arial"/>
              <a:buChar char="•"/>
              <a:defRPr b="0" i="0" sz="2000" u="none" cap="none" strike="noStrike">
                <a:solidFill>
                  <a:srgbClr val="5F5F5F"/>
                </a:solidFill>
                <a:latin typeface="Avenir"/>
                <a:ea typeface="Avenir"/>
                <a:cs typeface="Avenir"/>
                <a:sym typeface="Avenir"/>
              </a:defRPr>
            </a:lvl2pPr>
            <a:lvl3pPr indent="-342900" lvl="2" marL="1371600" marR="0" rtl="0" algn="l">
              <a:lnSpc>
                <a:spcPct val="90000"/>
              </a:lnSpc>
              <a:spcBef>
                <a:spcPts val="375"/>
              </a:spcBef>
              <a:spcAft>
                <a:spcPts val="0"/>
              </a:spcAft>
              <a:buClr>
                <a:srgbClr val="E76127"/>
              </a:buClr>
              <a:buSzPts val="1800"/>
              <a:buFont typeface="Arial"/>
              <a:buChar char="•"/>
              <a:defRPr b="0" i="0" sz="1800" u="none" cap="none" strike="noStrike">
                <a:solidFill>
                  <a:srgbClr val="5F5F5F"/>
                </a:solidFill>
                <a:latin typeface="Avenir"/>
                <a:ea typeface="Avenir"/>
                <a:cs typeface="Avenir"/>
                <a:sym typeface="Avenir"/>
              </a:defRPr>
            </a:lvl3pPr>
            <a:lvl4pPr indent="-330200" lvl="3" marL="1828800" marR="0" rtl="0" algn="l">
              <a:lnSpc>
                <a:spcPct val="90000"/>
              </a:lnSpc>
              <a:spcBef>
                <a:spcPts val="375"/>
              </a:spcBef>
              <a:spcAft>
                <a:spcPts val="0"/>
              </a:spcAft>
              <a:buClr>
                <a:srgbClr val="E76127"/>
              </a:buClr>
              <a:buSzPts val="1600"/>
              <a:buFont typeface="Arial"/>
              <a:buChar char="•"/>
              <a:defRPr b="0" i="0" sz="1600" u="none" cap="none" strike="noStrike">
                <a:solidFill>
                  <a:srgbClr val="5F5F5F"/>
                </a:solidFill>
                <a:latin typeface="Avenir"/>
                <a:ea typeface="Avenir"/>
                <a:cs typeface="Avenir"/>
                <a:sym typeface="Avenir"/>
              </a:defRPr>
            </a:lvl4pPr>
            <a:lvl5pPr indent="-317500" lvl="4" marL="2286000" marR="0" rtl="0" algn="l">
              <a:lnSpc>
                <a:spcPct val="90000"/>
              </a:lnSpc>
              <a:spcBef>
                <a:spcPts val="375"/>
              </a:spcBef>
              <a:spcAft>
                <a:spcPts val="0"/>
              </a:spcAft>
              <a:buClr>
                <a:srgbClr val="E76127"/>
              </a:buClr>
              <a:buSzPts val="1400"/>
              <a:buFont typeface="Arial"/>
              <a:buChar char="•"/>
              <a:defRPr b="0" i="0" sz="1400" u="none" cap="none" strike="noStrike">
                <a:solidFill>
                  <a:srgbClr val="5F5F5F"/>
                </a:solidFill>
                <a:latin typeface="Avenir"/>
                <a:ea typeface="Avenir"/>
                <a:cs typeface="Avenir"/>
                <a:sym typeface="Avenir"/>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pic>
        <p:nvPicPr>
          <p:cNvPr id="53" name="Google Shape;53;p13"/>
          <p:cNvPicPr preferRelativeResize="0"/>
          <p:nvPr/>
        </p:nvPicPr>
        <p:blipFill>
          <a:blip r:embed="rId2">
            <a:alphaModFix/>
          </a:blip>
          <a:stretch>
            <a:fillRect/>
          </a:stretch>
        </p:blipFill>
        <p:spPr>
          <a:xfrm>
            <a:off x="7134825" y="116425"/>
            <a:ext cx="1780575" cy="5029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library.intervarsity.org/sites/default/files/2021-07/Small%20Group%20Invitation%20to%20Faith.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6"/>
          <p:cNvSpPr txBox="1"/>
          <p:nvPr>
            <p:ph type="ctrTitle"/>
          </p:nvPr>
        </p:nvSpPr>
        <p:spPr>
          <a:xfrm>
            <a:off x="395600" y="1527575"/>
            <a:ext cx="4960800" cy="215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93"/>
              </a:buClr>
              <a:buSzPts val="2400"/>
              <a:buFont typeface="Avenir"/>
              <a:buNone/>
            </a:pPr>
            <a:r>
              <a:rPr b="0" lang="en" sz="3800"/>
              <a:t>Student Training for Faking It</a:t>
            </a:r>
            <a:endParaRPr b="0" sz="3800"/>
          </a:p>
        </p:txBody>
      </p:sp>
      <p:pic>
        <p:nvPicPr>
          <p:cNvPr id="93" name="Google Shape;93;p26"/>
          <p:cNvPicPr preferRelativeResize="0"/>
          <p:nvPr/>
        </p:nvPicPr>
        <p:blipFill>
          <a:blip r:embed="rId3">
            <a:alphaModFix/>
          </a:blip>
          <a:stretch>
            <a:fillRect/>
          </a:stretch>
        </p:blipFill>
        <p:spPr>
          <a:xfrm>
            <a:off x="5257800" y="76200"/>
            <a:ext cx="3410625" cy="4577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5"/>
          <p:cNvSpPr/>
          <p:nvPr/>
        </p:nvSpPr>
        <p:spPr>
          <a:xfrm>
            <a:off x="3989900" y="181225"/>
            <a:ext cx="4947900" cy="4087500"/>
          </a:xfrm>
          <a:prstGeom prst="wedgeRectCallout">
            <a:avLst>
              <a:gd fmla="val 27344" name="adj1"/>
              <a:gd fmla="val 60221" name="adj2"/>
            </a:avLst>
          </a:prstGeom>
          <a:solidFill>
            <a:schemeClr val="lt2"/>
          </a:solid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Avenir"/>
                <a:ea typeface="Avenir"/>
                <a:cs typeface="Avenir"/>
                <a:sym typeface="Avenir"/>
              </a:rPr>
              <a:t>Sometimes we try to project an image of how we want to be seen. How do you want others to perceive you? Why?”</a:t>
            </a:r>
            <a:endParaRPr sz="1200">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i="1" lang="en" sz="1200">
                <a:solidFill>
                  <a:schemeClr val="dk1"/>
                </a:solidFill>
                <a:latin typeface="Avenir"/>
                <a:ea typeface="Avenir"/>
                <a:cs typeface="Avenir"/>
                <a:sym typeface="Avenir"/>
              </a:rPr>
              <a:t>(Read the words, give them a moment to think about them. Vote on yellow side, and share your answer.)</a:t>
            </a:r>
            <a:endParaRPr i="1" sz="1200">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Avenir"/>
                <a:ea typeface="Avenir"/>
                <a:cs typeface="Avenir"/>
                <a:sym typeface="Avenir"/>
              </a:rPr>
              <a:t>“I sometimes wish others would see me as _____</a:t>
            </a:r>
            <a:r>
              <a:rPr i="1" lang="en" sz="1200">
                <a:solidFill>
                  <a:schemeClr val="dk1"/>
                </a:solidFill>
                <a:latin typeface="Avenir"/>
                <a:ea typeface="Avenir"/>
                <a:cs typeface="Avenir"/>
                <a:sym typeface="Avenir"/>
              </a:rPr>
              <a:t> (pick yours and share why)”</a:t>
            </a:r>
            <a:endParaRPr i="1" sz="1200">
              <a:solidFill>
                <a:schemeClr val="dk1"/>
              </a:solidFill>
              <a:latin typeface="Avenir"/>
              <a:ea typeface="Avenir"/>
              <a:cs typeface="Avenir"/>
              <a:sym typeface="Avenir"/>
            </a:endParaRPr>
          </a:p>
          <a:p>
            <a:pPr indent="0" lvl="0" marL="0" rtl="0" algn="l">
              <a:lnSpc>
                <a:spcPct val="115000"/>
              </a:lnSpc>
              <a:spcBef>
                <a:spcPts val="1200"/>
              </a:spcBef>
              <a:spcAft>
                <a:spcPts val="0"/>
              </a:spcAft>
              <a:buNone/>
            </a:pPr>
            <a:r>
              <a:rPr lang="en" sz="1200">
                <a:solidFill>
                  <a:schemeClr val="dk1"/>
                </a:solidFill>
                <a:latin typeface="Avenir"/>
                <a:ea typeface="Avenir"/>
                <a:cs typeface="Avenir"/>
                <a:sym typeface="Avenir"/>
              </a:rPr>
              <a:t>(</a:t>
            </a:r>
            <a:r>
              <a:rPr i="1" lang="en" sz="1200">
                <a:solidFill>
                  <a:schemeClr val="dk1"/>
                </a:solidFill>
                <a:latin typeface="Avenir"/>
                <a:ea typeface="Avenir"/>
                <a:cs typeface="Avenir"/>
                <a:sym typeface="Avenir"/>
              </a:rPr>
              <a:t>Move to the blue side.</a:t>
            </a:r>
            <a:r>
              <a:rPr lang="en" sz="1200">
                <a:solidFill>
                  <a:schemeClr val="dk1"/>
                </a:solidFill>
                <a:latin typeface="Avenir"/>
                <a:ea typeface="Avenir"/>
                <a:cs typeface="Avenir"/>
                <a:sym typeface="Avenir"/>
              </a:rPr>
              <a:t>) “Sometimes we hide parts of ourselves. What do you tend to hide?” </a:t>
            </a:r>
            <a:r>
              <a:rPr i="1" lang="en" sz="1200">
                <a:solidFill>
                  <a:schemeClr val="dk1"/>
                </a:solidFill>
                <a:latin typeface="Avenir"/>
                <a:ea typeface="Avenir"/>
                <a:cs typeface="Avenir"/>
                <a:sym typeface="Avenir"/>
              </a:rPr>
              <a:t>(allow them to vote) </a:t>
            </a:r>
            <a:r>
              <a:rPr lang="en" sz="1200">
                <a:solidFill>
                  <a:schemeClr val="dk1"/>
                </a:solidFill>
                <a:latin typeface="Avenir"/>
                <a:ea typeface="Avenir"/>
                <a:cs typeface="Avenir"/>
                <a:sym typeface="Avenir"/>
              </a:rPr>
              <a:t> Failure, pain, anxiety, self-doubt?” </a:t>
            </a:r>
            <a:endParaRPr sz="1200">
              <a:solidFill>
                <a:schemeClr val="dk1"/>
              </a:solidFill>
              <a:latin typeface="Avenir"/>
              <a:ea typeface="Avenir"/>
              <a:cs typeface="Avenir"/>
              <a:sym typeface="Avenir"/>
            </a:endParaRPr>
          </a:p>
          <a:p>
            <a:pPr indent="0" lvl="0" marL="0" rtl="0" algn="l">
              <a:lnSpc>
                <a:spcPct val="115000"/>
              </a:lnSpc>
              <a:spcBef>
                <a:spcPts val="1200"/>
              </a:spcBef>
              <a:spcAft>
                <a:spcPts val="0"/>
              </a:spcAft>
              <a:buNone/>
            </a:pPr>
            <a:r>
              <a:rPr i="1" lang="en" sz="1200">
                <a:solidFill>
                  <a:schemeClr val="dk1"/>
                </a:solidFill>
                <a:latin typeface="Avenir"/>
                <a:ea typeface="Avenir"/>
                <a:cs typeface="Avenir"/>
                <a:sym typeface="Avenir"/>
              </a:rPr>
              <a:t>(Share yours candidly. Be curious. Ask why.)</a:t>
            </a:r>
            <a:endParaRPr i="1" sz="1200">
              <a:solidFill>
                <a:schemeClr val="dk1"/>
              </a:solidFill>
              <a:latin typeface="Avenir"/>
              <a:ea typeface="Avenir"/>
              <a:cs typeface="Avenir"/>
              <a:sym typeface="Avenir"/>
            </a:endParaRPr>
          </a:p>
          <a:p>
            <a:pPr indent="0" lvl="0" marL="0" rtl="0" algn="l">
              <a:lnSpc>
                <a:spcPct val="115000"/>
              </a:lnSpc>
              <a:spcBef>
                <a:spcPts val="1200"/>
              </a:spcBef>
              <a:spcAft>
                <a:spcPts val="0"/>
              </a:spcAft>
              <a:buNone/>
            </a:pPr>
            <a:r>
              <a:rPr lang="en" sz="1200">
                <a:solidFill>
                  <a:schemeClr val="dk1"/>
                </a:solidFill>
                <a:latin typeface="Avenir"/>
                <a:ea typeface="Avenir"/>
                <a:cs typeface="Avenir"/>
                <a:sym typeface="Avenir"/>
              </a:rPr>
              <a:t>Thanks for being honest.</a:t>
            </a:r>
            <a:endParaRPr sz="1200">
              <a:solidFill>
                <a:schemeClr val="dk1"/>
              </a:solidFill>
              <a:latin typeface="Avenir"/>
              <a:ea typeface="Avenir"/>
              <a:cs typeface="Avenir"/>
              <a:sym typeface="Avenir"/>
            </a:endParaRPr>
          </a:p>
          <a:p>
            <a:pPr indent="0" lvl="0" marL="0" rtl="0" algn="l">
              <a:lnSpc>
                <a:spcPct val="115000"/>
              </a:lnSpc>
              <a:spcBef>
                <a:spcPts val="1200"/>
              </a:spcBef>
              <a:spcAft>
                <a:spcPts val="1200"/>
              </a:spcAft>
              <a:buNone/>
            </a:pPr>
            <a:r>
              <a:rPr lang="en" sz="1200">
                <a:solidFill>
                  <a:schemeClr val="dk1"/>
                </a:solidFill>
                <a:latin typeface="Avenir"/>
                <a:ea typeface="Avenir"/>
                <a:cs typeface="Avenir"/>
                <a:sym typeface="Avenir"/>
              </a:rPr>
              <a:t>In InterVarsity, we believe that Jesus invites us to be more real with our lives. Can I share a story with you where Jesus highlights the importance of being honest? </a:t>
            </a:r>
            <a:endParaRPr sz="1200">
              <a:solidFill>
                <a:schemeClr val="dk1"/>
              </a:solidFill>
              <a:latin typeface="Avenir"/>
              <a:ea typeface="Avenir"/>
              <a:cs typeface="Avenir"/>
              <a:sym typeface="Avenir"/>
            </a:endParaRPr>
          </a:p>
        </p:txBody>
      </p:sp>
      <p:grpSp>
        <p:nvGrpSpPr>
          <p:cNvPr id="152" name="Google Shape;152;p35"/>
          <p:cNvGrpSpPr/>
          <p:nvPr/>
        </p:nvGrpSpPr>
        <p:grpSpPr>
          <a:xfrm>
            <a:off x="8064985" y="4336113"/>
            <a:ext cx="741735" cy="734484"/>
            <a:chOff x="7923269" y="2841900"/>
            <a:chExt cx="1090786" cy="1080124"/>
          </a:xfrm>
        </p:grpSpPr>
        <p:sp>
          <p:nvSpPr>
            <p:cNvPr id="153" name="Google Shape;153;p35"/>
            <p:cNvSpPr/>
            <p:nvPr/>
          </p:nvSpPr>
          <p:spPr>
            <a:xfrm>
              <a:off x="7942756" y="2841900"/>
              <a:ext cx="1071300" cy="1071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35"/>
            <p:cNvPicPr preferRelativeResize="0"/>
            <p:nvPr/>
          </p:nvPicPr>
          <p:blipFill rotWithShape="1">
            <a:blip r:embed="rId3">
              <a:alphaModFix/>
            </a:blip>
            <a:srcRect b="49589" l="0" r="0" t="0"/>
            <a:stretch/>
          </p:blipFill>
          <p:spPr>
            <a:xfrm flipH="1">
              <a:off x="7923269" y="2866924"/>
              <a:ext cx="1071300" cy="1055100"/>
            </a:xfrm>
            <a:prstGeom prst="ellipse">
              <a:avLst/>
            </a:prstGeom>
            <a:noFill/>
            <a:ln>
              <a:noFill/>
            </a:ln>
          </p:spPr>
        </p:pic>
      </p:grpSp>
      <p:pic>
        <p:nvPicPr>
          <p:cNvPr id="155" name="Google Shape;155;p35"/>
          <p:cNvPicPr preferRelativeResize="0"/>
          <p:nvPr/>
        </p:nvPicPr>
        <p:blipFill>
          <a:blip r:embed="rId4">
            <a:alphaModFix/>
          </a:blip>
          <a:stretch>
            <a:fillRect/>
          </a:stretch>
        </p:blipFill>
        <p:spPr>
          <a:xfrm>
            <a:off x="152400" y="152400"/>
            <a:ext cx="3620526"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6"/>
          <p:cNvSpPr/>
          <p:nvPr/>
        </p:nvSpPr>
        <p:spPr>
          <a:xfrm>
            <a:off x="4057725" y="128725"/>
            <a:ext cx="4984200" cy="3424500"/>
          </a:xfrm>
          <a:prstGeom prst="wedgeRectCallout">
            <a:avLst>
              <a:gd fmla="val 30150" name="adj1"/>
              <a:gd fmla="val 65584" name="adj2"/>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 sz="1700">
                <a:solidFill>
                  <a:schemeClr val="dk1"/>
                </a:solidFill>
                <a:latin typeface="Avenir"/>
                <a:ea typeface="Avenir"/>
                <a:cs typeface="Avenir"/>
                <a:sym typeface="Avenir"/>
              </a:rPr>
              <a:t>In this story, Jesus is </a:t>
            </a:r>
            <a:r>
              <a:rPr lang="en" sz="1700">
                <a:solidFill>
                  <a:schemeClr val="dk1"/>
                </a:solidFill>
                <a:latin typeface="Avenir"/>
                <a:ea typeface="Avenir"/>
                <a:cs typeface="Avenir"/>
                <a:sym typeface="Avenir"/>
              </a:rPr>
              <a:t>saying</a:t>
            </a:r>
            <a:r>
              <a:rPr lang="en" sz="1700">
                <a:solidFill>
                  <a:schemeClr val="dk1"/>
                </a:solidFill>
                <a:latin typeface="Avenir"/>
                <a:ea typeface="Avenir"/>
                <a:cs typeface="Avenir"/>
                <a:sym typeface="Avenir"/>
              </a:rPr>
              <a:t> that it is better to be a flawed seeker than a </a:t>
            </a:r>
            <a:r>
              <a:rPr lang="en" sz="1700">
                <a:solidFill>
                  <a:schemeClr val="dk1"/>
                </a:solidFill>
                <a:latin typeface="Avenir"/>
                <a:ea typeface="Avenir"/>
                <a:cs typeface="Avenir"/>
                <a:sym typeface="Avenir"/>
              </a:rPr>
              <a:t>perfectionist</a:t>
            </a:r>
            <a:r>
              <a:rPr lang="en" sz="1700">
                <a:solidFill>
                  <a:schemeClr val="dk1"/>
                </a:solidFill>
                <a:latin typeface="Avenir"/>
                <a:ea typeface="Avenir"/>
                <a:cs typeface="Avenir"/>
                <a:sym typeface="Avenir"/>
              </a:rPr>
              <a:t> </a:t>
            </a:r>
            <a:r>
              <a:rPr lang="en" sz="1700">
                <a:solidFill>
                  <a:schemeClr val="dk1"/>
                </a:solidFill>
                <a:latin typeface="Avenir"/>
                <a:ea typeface="Avenir"/>
                <a:cs typeface="Avenir"/>
                <a:sym typeface="Avenir"/>
              </a:rPr>
              <a:t>religious</a:t>
            </a:r>
            <a:r>
              <a:rPr lang="en" sz="1700">
                <a:solidFill>
                  <a:schemeClr val="dk1"/>
                </a:solidFill>
                <a:latin typeface="Avenir"/>
                <a:ea typeface="Avenir"/>
                <a:cs typeface="Avenir"/>
                <a:sym typeface="Avenir"/>
              </a:rPr>
              <a:t> leader. He just wants us to be honest with our questions, our emotions, and our mistakes. </a:t>
            </a:r>
            <a:endParaRPr sz="1700">
              <a:solidFill>
                <a:schemeClr val="dk1"/>
              </a:solidFill>
              <a:latin typeface="Avenir"/>
              <a:ea typeface="Avenir"/>
              <a:cs typeface="Avenir"/>
              <a:sym typeface="Avenir"/>
            </a:endParaRPr>
          </a:p>
          <a:p>
            <a:pPr indent="0" lvl="0" marL="0" rtl="0" algn="l">
              <a:lnSpc>
                <a:spcPct val="100000"/>
              </a:lnSpc>
              <a:spcBef>
                <a:spcPts val="1200"/>
              </a:spcBef>
              <a:spcAft>
                <a:spcPts val="0"/>
              </a:spcAft>
              <a:buClr>
                <a:schemeClr val="dk1"/>
              </a:buClr>
              <a:buSzPts val="1100"/>
              <a:buFont typeface="Arial"/>
              <a:buNone/>
            </a:pPr>
            <a:r>
              <a:rPr lang="en" sz="1700">
                <a:solidFill>
                  <a:schemeClr val="dk1"/>
                </a:solidFill>
                <a:latin typeface="Avenir"/>
                <a:ea typeface="Avenir"/>
                <a:cs typeface="Avenir"/>
                <a:sym typeface="Avenir"/>
              </a:rPr>
              <a:t>Could you please read the story out loud?</a:t>
            </a:r>
            <a:endParaRPr sz="1700">
              <a:solidFill>
                <a:schemeClr val="dk1"/>
              </a:solidFill>
              <a:latin typeface="Avenir"/>
              <a:ea typeface="Avenir"/>
              <a:cs typeface="Avenir"/>
              <a:sym typeface="Avenir"/>
            </a:endParaRPr>
          </a:p>
          <a:p>
            <a:pPr indent="-336550" lvl="0" marL="457200" rtl="0" algn="l">
              <a:lnSpc>
                <a:spcPct val="100000"/>
              </a:lnSpc>
              <a:spcBef>
                <a:spcPts val="1200"/>
              </a:spcBef>
              <a:spcAft>
                <a:spcPts val="0"/>
              </a:spcAft>
              <a:buClr>
                <a:schemeClr val="dk1"/>
              </a:buClr>
              <a:buSzPts val="1700"/>
              <a:buFont typeface="Avenir"/>
              <a:buAutoNum type="alphaLcParenR"/>
            </a:pPr>
            <a:r>
              <a:rPr lang="en" sz="1700">
                <a:solidFill>
                  <a:schemeClr val="dk1"/>
                </a:solidFill>
                <a:latin typeface="Avenir"/>
                <a:ea typeface="Avenir"/>
                <a:cs typeface="Avenir"/>
                <a:sym typeface="Avenir"/>
              </a:rPr>
              <a:t>What do you think about Jesus’ conclusion? (</a:t>
            </a:r>
            <a:r>
              <a:rPr i="1" lang="en" sz="1700">
                <a:solidFill>
                  <a:schemeClr val="dk1"/>
                </a:solidFill>
                <a:latin typeface="Avenir"/>
                <a:ea typeface="Avenir"/>
                <a:cs typeface="Avenir"/>
                <a:sym typeface="Avenir"/>
              </a:rPr>
              <a:t>read the blue text on the lined part of the panel)</a:t>
            </a:r>
            <a:endParaRPr i="1" sz="1700">
              <a:solidFill>
                <a:schemeClr val="dk1"/>
              </a:solidFill>
              <a:latin typeface="Avenir"/>
              <a:ea typeface="Avenir"/>
              <a:cs typeface="Avenir"/>
              <a:sym typeface="Avenir"/>
            </a:endParaRPr>
          </a:p>
          <a:p>
            <a:pPr indent="-336550" lvl="0" marL="457200" rtl="0" algn="l">
              <a:lnSpc>
                <a:spcPct val="100000"/>
              </a:lnSpc>
              <a:spcBef>
                <a:spcPts val="0"/>
              </a:spcBef>
              <a:spcAft>
                <a:spcPts val="0"/>
              </a:spcAft>
              <a:buClr>
                <a:schemeClr val="dk1"/>
              </a:buClr>
              <a:buSzPts val="1700"/>
              <a:buFont typeface="Avenir"/>
              <a:buAutoNum type="alphaLcParenR"/>
            </a:pPr>
            <a:r>
              <a:rPr lang="en" sz="1700">
                <a:solidFill>
                  <a:schemeClr val="dk1"/>
                </a:solidFill>
                <a:latin typeface="Avenir"/>
                <a:ea typeface="Avenir"/>
                <a:cs typeface="Avenir"/>
                <a:sym typeface="Avenir"/>
              </a:rPr>
              <a:t>How real do you want to be with God? </a:t>
            </a:r>
            <a:endParaRPr sz="1700">
              <a:solidFill>
                <a:schemeClr val="dk1"/>
              </a:solidFill>
              <a:latin typeface="Avenir"/>
              <a:ea typeface="Avenir"/>
              <a:cs typeface="Avenir"/>
              <a:sym typeface="Avenir"/>
            </a:endParaRPr>
          </a:p>
        </p:txBody>
      </p:sp>
      <p:grpSp>
        <p:nvGrpSpPr>
          <p:cNvPr id="161" name="Google Shape;161;p36"/>
          <p:cNvGrpSpPr/>
          <p:nvPr/>
        </p:nvGrpSpPr>
        <p:grpSpPr>
          <a:xfrm>
            <a:off x="8149351" y="4173840"/>
            <a:ext cx="915497" cy="867447"/>
            <a:chOff x="7923269" y="2841900"/>
            <a:chExt cx="1090786" cy="1080124"/>
          </a:xfrm>
        </p:grpSpPr>
        <p:sp>
          <p:nvSpPr>
            <p:cNvPr id="162" name="Google Shape;162;p36"/>
            <p:cNvSpPr/>
            <p:nvPr/>
          </p:nvSpPr>
          <p:spPr>
            <a:xfrm>
              <a:off x="7942756" y="2841900"/>
              <a:ext cx="1071300" cy="1071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36"/>
            <p:cNvPicPr preferRelativeResize="0"/>
            <p:nvPr/>
          </p:nvPicPr>
          <p:blipFill rotWithShape="1">
            <a:blip r:embed="rId3">
              <a:alphaModFix/>
            </a:blip>
            <a:srcRect b="49589" l="0" r="0" t="0"/>
            <a:stretch/>
          </p:blipFill>
          <p:spPr>
            <a:xfrm flipH="1">
              <a:off x="7923269" y="2866924"/>
              <a:ext cx="1071300" cy="1055100"/>
            </a:xfrm>
            <a:prstGeom prst="ellipse">
              <a:avLst/>
            </a:prstGeom>
            <a:noFill/>
            <a:ln>
              <a:noFill/>
            </a:ln>
          </p:spPr>
        </p:pic>
      </p:grpSp>
      <p:pic>
        <p:nvPicPr>
          <p:cNvPr id="164" name="Google Shape;164;p36"/>
          <p:cNvPicPr preferRelativeResize="0"/>
          <p:nvPr/>
        </p:nvPicPr>
        <p:blipFill>
          <a:blip r:embed="rId4">
            <a:alphaModFix/>
          </a:blip>
          <a:stretch>
            <a:fillRect/>
          </a:stretch>
        </p:blipFill>
        <p:spPr>
          <a:xfrm>
            <a:off x="152400" y="152400"/>
            <a:ext cx="3620526"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7"/>
          <p:cNvSpPr/>
          <p:nvPr/>
        </p:nvSpPr>
        <p:spPr>
          <a:xfrm>
            <a:off x="4041425" y="152400"/>
            <a:ext cx="4893900" cy="4724100"/>
          </a:xfrm>
          <a:prstGeom prst="wedgeRectCallout">
            <a:avLst>
              <a:gd fmla="val 39193" name="adj1"/>
              <a:gd fmla="val 53594" name="adj2"/>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This is our “Honest Quiz”, it’s an exercise to see how real you want to be with Jesus today.</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Circles 1 &amp; 2: (</a:t>
            </a:r>
            <a:r>
              <a:rPr i="1" lang="en" sz="1100">
                <a:solidFill>
                  <a:schemeClr val="dk1"/>
                </a:solidFill>
                <a:latin typeface="Avenir"/>
                <a:ea typeface="Avenir"/>
                <a:cs typeface="Avenir"/>
                <a:sym typeface="Avenir"/>
              </a:rPr>
              <a:t>The purpose of these circles is to let people opt out early on if they want to. If they opt out at any time, offer them an invitation like this</a:t>
            </a:r>
            <a:r>
              <a:rPr lang="en" sz="1100">
                <a:solidFill>
                  <a:schemeClr val="dk1"/>
                </a:solidFill>
                <a:latin typeface="Avenir"/>
                <a:ea typeface="Avenir"/>
                <a:cs typeface="Avenir"/>
                <a:sym typeface="Avenir"/>
              </a:rPr>
              <a:t>): “</a:t>
            </a:r>
            <a:r>
              <a:rPr lang="en" sz="1200">
                <a:solidFill>
                  <a:schemeClr val="dk1"/>
                </a:solidFill>
                <a:latin typeface="Avenir"/>
                <a:ea typeface="Avenir"/>
                <a:cs typeface="Avenir"/>
                <a:sym typeface="Avenir"/>
              </a:rPr>
              <a:t>Ok. Thank you for being real with me. I have really enjoyed this conversation. We could use someone honest like you in our community. Interested?”</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Circle 3: (</a:t>
            </a:r>
            <a:r>
              <a:rPr i="1" lang="en" sz="1100">
                <a:solidFill>
                  <a:schemeClr val="dk1"/>
                </a:solidFill>
                <a:latin typeface="Avenir"/>
                <a:ea typeface="Avenir"/>
                <a:cs typeface="Avenir"/>
                <a:sym typeface="Avenir"/>
              </a:rPr>
              <a:t>Read the question. If they say yes</a:t>
            </a:r>
            <a:r>
              <a:rPr lang="en" sz="1100">
                <a:solidFill>
                  <a:schemeClr val="dk1"/>
                </a:solidFill>
                <a:latin typeface="Avenir"/>
                <a:ea typeface="Avenir"/>
                <a:cs typeface="Avenir"/>
                <a:sym typeface="Avenir"/>
              </a:rPr>
              <a:t>): First, pick an area of brokenness we’ve experienced recently. Mine is ________.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Second, I’ll read this prayer out loud, and we’ll be open to Jesus together briefly. If you want, you could even say it out loud.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Do you want to give this a try?</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sz="1100">
                <a:solidFill>
                  <a:schemeClr val="dk1"/>
                </a:solidFill>
                <a:latin typeface="Avenir"/>
                <a:ea typeface="Avenir"/>
                <a:cs typeface="Avenir"/>
                <a:sym typeface="Avenir"/>
              </a:rPr>
              <a:t>(If yes: pray with them! The brief pause should only be about 10 seconds</a:t>
            </a:r>
            <a:r>
              <a:rPr lang="en" sz="1100">
                <a:solidFill>
                  <a:schemeClr val="dk1"/>
                </a:solidFill>
                <a:latin typeface="Avenir"/>
                <a:ea typeface="Avenir"/>
                <a:cs typeface="Avenir"/>
                <a:sym typeface="Avenir"/>
              </a:rPr>
              <a:t>).</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How did it feel to be open to God?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InterVarsity is a community that wants to grow in being more real with each other and with God. Sign up via this contact card to learn more about our community! We’d love to have you!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a:t>
            </a:r>
            <a:r>
              <a:rPr i="1" lang="en" sz="1100">
                <a:solidFill>
                  <a:schemeClr val="dk1"/>
                </a:solidFill>
                <a:latin typeface="Avenir"/>
                <a:ea typeface="Avenir"/>
                <a:cs typeface="Avenir"/>
                <a:sym typeface="Avenir"/>
              </a:rPr>
              <a:t>If they seem interested in more):</a:t>
            </a:r>
            <a:r>
              <a:rPr lang="en" sz="1100">
                <a:solidFill>
                  <a:schemeClr val="dk1"/>
                </a:solidFill>
                <a:latin typeface="Avenir"/>
                <a:ea typeface="Avenir"/>
                <a:cs typeface="Avenir"/>
                <a:sym typeface="Avenir"/>
              </a:rPr>
              <a:t> Can I share a summary about what it means to live your life being fully honest with Jesus? </a:t>
            </a:r>
            <a:endParaRPr sz="1100">
              <a:solidFill>
                <a:schemeClr val="dk1"/>
              </a:solidFill>
              <a:latin typeface="Avenir"/>
              <a:ea typeface="Avenir"/>
              <a:cs typeface="Avenir"/>
              <a:sym typeface="Avenir"/>
            </a:endParaRPr>
          </a:p>
        </p:txBody>
      </p:sp>
      <p:grpSp>
        <p:nvGrpSpPr>
          <p:cNvPr id="170" name="Google Shape;170;p37"/>
          <p:cNvGrpSpPr/>
          <p:nvPr/>
        </p:nvGrpSpPr>
        <p:grpSpPr>
          <a:xfrm>
            <a:off x="8501893" y="4507608"/>
            <a:ext cx="563173" cy="533581"/>
            <a:chOff x="7923269" y="2841900"/>
            <a:chExt cx="1090786" cy="1080124"/>
          </a:xfrm>
        </p:grpSpPr>
        <p:sp>
          <p:nvSpPr>
            <p:cNvPr id="171" name="Google Shape;171;p37"/>
            <p:cNvSpPr/>
            <p:nvPr/>
          </p:nvSpPr>
          <p:spPr>
            <a:xfrm>
              <a:off x="7942756" y="2841900"/>
              <a:ext cx="1071300" cy="1071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37"/>
            <p:cNvPicPr preferRelativeResize="0"/>
            <p:nvPr/>
          </p:nvPicPr>
          <p:blipFill rotWithShape="1">
            <a:blip r:embed="rId3">
              <a:alphaModFix/>
            </a:blip>
            <a:srcRect b="49589" l="0" r="0" t="0"/>
            <a:stretch/>
          </p:blipFill>
          <p:spPr>
            <a:xfrm flipH="1">
              <a:off x="7923269" y="2866924"/>
              <a:ext cx="1071300" cy="1055100"/>
            </a:xfrm>
            <a:prstGeom prst="ellipse">
              <a:avLst/>
            </a:prstGeom>
            <a:noFill/>
            <a:ln>
              <a:noFill/>
            </a:ln>
          </p:spPr>
        </p:pic>
      </p:grpSp>
      <p:pic>
        <p:nvPicPr>
          <p:cNvPr id="173" name="Google Shape;173;p37"/>
          <p:cNvPicPr preferRelativeResize="0"/>
          <p:nvPr/>
        </p:nvPicPr>
        <p:blipFill>
          <a:blip r:embed="rId4">
            <a:alphaModFix/>
          </a:blip>
          <a:stretch>
            <a:fillRect/>
          </a:stretch>
        </p:blipFill>
        <p:spPr>
          <a:xfrm>
            <a:off x="152400" y="152400"/>
            <a:ext cx="3633289"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8"/>
          <p:cNvSpPr txBox="1"/>
          <p:nvPr>
            <p:ph type="ctrTitle"/>
          </p:nvPr>
        </p:nvSpPr>
        <p:spPr>
          <a:xfrm>
            <a:off x="1142991" y="891722"/>
            <a:ext cx="6858000" cy="1790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0" lang="en" sz="3800"/>
              <a:t>Faking It Pocket Proxe Script Walk Through</a:t>
            </a:r>
            <a:endParaRPr b="0" sz="3800"/>
          </a:p>
        </p:txBody>
      </p:sp>
      <p:pic>
        <p:nvPicPr>
          <p:cNvPr id="179" name="Google Shape;179;p38"/>
          <p:cNvPicPr preferRelativeResize="0"/>
          <p:nvPr/>
        </p:nvPicPr>
        <p:blipFill>
          <a:blip r:embed="rId3">
            <a:alphaModFix/>
          </a:blip>
          <a:stretch>
            <a:fillRect/>
          </a:stretch>
        </p:blipFill>
        <p:spPr>
          <a:xfrm>
            <a:off x="7024863" y="85575"/>
            <a:ext cx="2119136" cy="647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9"/>
          <p:cNvSpPr/>
          <p:nvPr/>
        </p:nvSpPr>
        <p:spPr>
          <a:xfrm>
            <a:off x="3989900" y="181225"/>
            <a:ext cx="4947900" cy="4087500"/>
          </a:xfrm>
          <a:prstGeom prst="wedgeRectCallout">
            <a:avLst>
              <a:gd fmla="val 27344" name="adj1"/>
              <a:gd fmla="val 60221" name="adj2"/>
            </a:avLst>
          </a:prstGeom>
          <a:solidFill>
            <a:schemeClr val="lt2"/>
          </a:solid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I’m ________ with InterVarsity Christian Fellowship. We’re talking about how college students tend to fake it.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Avenir"/>
                <a:ea typeface="Avenir"/>
                <a:cs typeface="Avenir"/>
                <a:sym typeface="Avenir"/>
              </a:rPr>
              <a:t>Sometimes we try to project an image of how we want to be seen. How do you want others to perceive you? Why?”</a:t>
            </a:r>
            <a:endParaRPr sz="1200">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i="1" lang="en" sz="1200">
                <a:solidFill>
                  <a:schemeClr val="dk1"/>
                </a:solidFill>
                <a:latin typeface="Avenir"/>
                <a:ea typeface="Avenir"/>
                <a:cs typeface="Avenir"/>
                <a:sym typeface="Avenir"/>
              </a:rPr>
              <a:t>(Read the words, give them a moment to think about them. Vote on yellow side, and share your answer.)</a:t>
            </a:r>
            <a:endParaRPr i="1" sz="1200">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Avenir"/>
                <a:ea typeface="Avenir"/>
                <a:cs typeface="Avenir"/>
                <a:sym typeface="Avenir"/>
              </a:rPr>
              <a:t>“I sometimes wish others would see me as _____</a:t>
            </a:r>
            <a:r>
              <a:rPr i="1" lang="en" sz="1200">
                <a:solidFill>
                  <a:schemeClr val="dk1"/>
                </a:solidFill>
                <a:latin typeface="Avenir"/>
                <a:ea typeface="Avenir"/>
                <a:cs typeface="Avenir"/>
                <a:sym typeface="Avenir"/>
              </a:rPr>
              <a:t> (pick yours and share why)”</a:t>
            </a:r>
            <a:endParaRPr i="1" sz="1200">
              <a:solidFill>
                <a:schemeClr val="dk1"/>
              </a:solidFill>
              <a:latin typeface="Avenir"/>
              <a:ea typeface="Avenir"/>
              <a:cs typeface="Avenir"/>
              <a:sym typeface="Avenir"/>
            </a:endParaRPr>
          </a:p>
          <a:p>
            <a:pPr indent="0" lvl="0" marL="0" rtl="0" algn="l">
              <a:lnSpc>
                <a:spcPct val="115000"/>
              </a:lnSpc>
              <a:spcBef>
                <a:spcPts val="1200"/>
              </a:spcBef>
              <a:spcAft>
                <a:spcPts val="0"/>
              </a:spcAft>
              <a:buNone/>
            </a:pPr>
            <a:r>
              <a:rPr lang="en" sz="1200">
                <a:solidFill>
                  <a:schemeClr val="dk1"/>
                </a:solidFill>
                <a:latin typeface="Avenir"/>
                <a:ea typeface="Avenir"/>
                <a:cs typeface="Avenir"/>
                <a:sym typeface="Avenir"/>
              </a:rPr>
              <a:t>(</a:t>
            </a:r>
            <a:r>
              <a:rPr i="1" lang="en" sz="1200">
                <a:solidFill>
                  <a:schemeClr val="dk1"/>
                </a:solidFill>
                <a:latin typeface="Avenir"/>
                <a:ea typeface="Avenir"/>
                <a:cs typeface="Avenir"/>
                <a:sym typeface="Avenir"/>
              </a:rPr>
              <a:t>Move to the blue side.</a:t>
            </a:r>
            <a:r>
              <a:rPr lang="en" sz="1200">
                <a:solidFill>
                  <a:schemeClr val="dk1"/>
                </a:solidFill>
                <a:latin typeface="Avenir"/>
                <a:ea typeface="Avenir"/>
                <a:cs typeface="Avenir"/>
                <a:sym typeface="Avenir"/>
              </a:rPr>
              <a:t>) “Sometimes we hide parts of ourselves. What do you tend to hide?” </a:t>
            </a:r>
            <a:r>
              <a:rPr i="1" lang="en" sz="1200">
                <a:solidFill>
                  <a:schemeClr val="dk1"/>
                </a:solidFill>
                <a:latin typeface="Avenir"/>
                <a:ea typeface="Avenir"/>
                <a:cs typeface="Avenir"/>
                <a:sym typeface="Avenir"/>
              </a:rPr>
              <a:t>(allow them to vote) </a:t>
            </a:r>
            <a:r>
              <a:rPr lang="en" sz="1200">
                <a:solidFill>
                  <a:schemeClr val="dk1"/>
                </a:solidFill>
                <a:latin typeface="Avenir"/>
                <a:ea typeface="Avenir"/>
                <a:cs typeface="Avenir"/>
                <a:sym typeface="Avenir"/>
              </a:rPr>
              <a:t> Failure, pain, anxiety, self-doubt?” </a:t>
            </a:r>
            <a:endParaRPr sz="1200">
              <a:solidFill>
                <a:schemeClr val="dk1"/>
              </a:solidFill>
              <a:latin typeface="Avenir"/>
              <a:ea typeface="Avenir"/>
              <a:cs typeface="Avenir"/>
              <a:sym typeface="Avenir"/>
            </a:endParaRPr>
          </a:p>
          <a:p>
            <a:pPr indent="0" lvl="0" marL="0" rtl="0" algn="l">
              <a:lnSpc>
                <a:spcPct val="115000"/>
              </a:lnSpc>
              <a:spcBef>
                <a:spcPts val="1200"/>
              </a:spcBef>
              <a:spcAft>
                <a:spcPts val="0"/>
              </a:spcAft>
              <a:buNone/>
            </a:pPr>
            <a:r>
              <a:rPr i="1" lang="en" sz="1200">
                <a:solidFill>
                  <a:schemeClr val="dk1"/>
                </a:solidFill>
                <a:latin typeface="Avenir"/>
                <a:ea typeface="Avenir"/>
                <a:cs typeface="Avenir"/>
                <a:sym typeface="Avenir"/>
              </a:rPr>
              <a:t>(Share yours candidly. Be curious. Ask why.)</a:t>
            </a:r>
            <a:endParaRPr i="1" sz="1200">
              <a:solidFill>
                <a:schemeClr val="dk1"/>
              </a:solidFill>
              <a:latin typeface="Avenir"/>
              <a:ea typeface="Avenir"/>
              <a:cs typeface="Avenir"/>
              <a:sym typeface="Avenir"/>
            </a:endParaRPr>
          </a:p>
          <a:p>
            <a:pPr indent="0" lvl="0" marL="0" rtl="0" algn="l">
              <a:lnSpc>
                <a:spcPct val="115000"/>
              </a:lnSpc>
              <a:spcBef>
                <a:spcPts val="1200"/>
              </a:spcBef>
              <a:spcAft>
                <a:spcPts val="0"/>
              </a:spcAft>
              <a:buNone/>
            </a:pPr>
            <a:r>
              <a:rPr lang="en" sz="1200">
                <a:solidFill>
                  <a:schemeClr val="dk1"/>
                </a:solidFill>
                <a:latin typeface="Avenir"/>
                <a:ea typeface="Avenir"/>
                <a:cs typeface="Avenir"/>
                <a:sym typeface="Avenir"/>
              </a:rPr>
              <a:t>Thanks for being honest.</a:t>
            </a:r>
            <a:endParaRPr sz="1200">
              <a:solidFill>
                <a:schemeClr val="dk1"/>
              </a:solidFill>
              <a:latin typeface="Avenir"/>
              <a:ea typeface="Avenir"/>
              <a:cs typeface="Avenir"/>
              <a:sym typeface="Avenir"/>
            </a:endParaRPr>
          </a:p>
          <a:p>
            <a:pPr indent="0" lvl="0" marL="0" rtl="0" algn="l">
              <a:lnSpc>
                <a:spcPct val="115000"/>
              </a:lnSpc>
              <a:spcBef>
                <a:spcPts val="1200"/>
              </a:spcBef>
              <a:spcAft>
                <a:spcPts val="1200"/>
              </a:spcAft>
              <a:buNone/>
            </a:pPr>
            <a:r>
              <a:rPr lang="en" sz="1200">
                <a:solidFill>
                  <a:schemeClr val="dk1"/>
                </a:solidFill>
                <a:latin typeface="Avenir"/>
                <a:ea typeface="Avenir"/>
                <a:cs typeface="Avenir"/>
                <a:sym typeface="Avenir"/>
              </a:rPr>
              <a:t>In InterVarsity, we believe that Jesus invites us to be more real with our lives. Can I share a story with you where Jesus highlights the importance of being honest? </a:t>
            </a:r>
            <a:endParaRPr sz="1200">
              <a:solidFill>
                <a:schemeClr val="dk1"/>
              </a:solidFill>
              <a:latin typeface="Avenir"/>
              <a:ea typeface="Avenir"/>
              <a:cs typeface="Avenir"/>
              <a:sym typeface="Avenir"/>
            </a:endParaRPr>
          </a:p>
        </p:txBody>
      </p:sp>
      <p:grpSp>
        <p:nvGrpSpPr>
          <p:cNvPr id="185" name="Google Shape;185;p39"/>
          <p:cNvGrpSpPr/>
          <p:nvPr/>
        </p:nvGrpSpPr>
        <p:grpSpPr>
          <a:xfrm>
            <a:off x="8064985" y="4336113"/>
            <a:ext cx="741735" cy="734484"/>
            <a:chOff x="7923269" y="2841900"/>
            <a:chExt cx="1090786" cy="1080124"/>
          </a:xfrm>
        </p:grpSpPr>
        <p:sp>
          <p:nvSpPr>
            <p:cNvPr id="186" name="Google Shape;186;p39"/>
            <p:cNvSpPr/>
            <p:nvPr/>
          </p:nvSpPr>
          <p:spPr>
            <a:xfrm>
              <a:off x="7942756" y="2841900"/>
              <a:ext cx="1071300" cy="1071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7" name="Google Shape;187;p39"/>
            <p:cNvPicPr preferRelativeResize="0"/>
            <p:nvPr/>
          </p:nvPicPr>
          <p:blipFill rotWithShape="1">
            <a:blip r:embed="rId3">
              <a:alphaModFix/>
            </a:blip>
            <a:srcRect b="49589" l="0" r="0" t="0"/>
            <a:stretch/>
          </p:blipFill>
          <p:spPr>
            <a:xfrm flipH="1">
              <a:off x="7923269" y="2866924"/>
              <a:ext cx="1071300" cy="1055100"/>
            </a:xfrm>
            <a:prstGeom prst="ellipse">
              <a:avLst/>
            </a:prstGeom>
            <a:noFill/>
            <a:ln>
              <a:noFill/>
            </a:ln>
          </p:spPr>
        </p:pic>
      </p:grpSp>
      <p:pic>
        <p:nvPicPr>
          <p:cNvPr id="188" name="Google Shape;188;p39"/>
          <p:cNvPicPr preferRelativeResize="0"/>
          <p:nvPr/>
        </p:nvPicPr>
        <p:blipFill>
          <a:blip r:embed="rId4">
            <a:alphaModFix/>
          </a:blip>
          <a:stretch>
            <a:fillRect/>
          </a:stretch>
        </p:blipFill>
        <p:spPr>
          <a:xfrm>
            <a:off x="152400" y="152400"/>
            <a:ext cx="3620526"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0"/>
          <p:cNvSpPr/>
          <p:nvPr/>
        </p:nvSpPr>
        <p:spPr>
          <a:xfrm>
            <a:off x="4057725" y="128725"/>
            <a:ext cx="4984200" cy="3424500"/>
          </a:xfrm>
          <a:prstGeom prst="wedgeRectCallout">
            <a:avLst>
              <a:gd fmla="val 30150" name="adj1"/>
              <a:gd fmla="val 65584" name="adj2"/>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 sz="1700">
                <a:solidFill>
                  <a:schemeClr val="dk1"/>
                </a:solidFill>
                <a:latin typeface="Avenir"/>
                <a:ea typeface="Avenir"/>
                <a:cs typeface="Avenir"/>
                <a:sym typeface="Avenir"/>
              </a:rPr>
              <a:t>In this story, Jesus is saying that it is better to be a flawed seeker than a perfectionist religious leader. He just wants us to be honest with our questions, our emotions, and our mistakes. </a:t>
            </a:r>
            <a:endParaRPr sz="1700">
              <a:solidFill>
                <a:schemeClr val="dk1"/>
              </a:solidFill>
              <a:latin typeface="Avenir"/>
              <a:ea typeface="Avenir"/>
              <a:cs typeface="Avenir"/>
              <a:sym typeface="Avenir"/>
            </a:endParaRPr>
          </a:p>
          <a:p>
            <a:pPr indent="0" lvl="0" marL="0" rtl="0" algn="l">
              <a:lnSpc>
                <a:spcPct val="100000"/>
              </a:lnSpc>
              <a:spcBef>
                <a:spcPts val="1200"/>
              </a:spcBef>
              <a:spcAft>
                <a:spcPts val="0"/>
              </a:spcAft>
              <a:buClr>
                <a:schemeClr val="dk1"/>
              </a:buClr>
              <a:buSzPts val="1100"/>
              <a:buFont typeface="Arial"/>
              <a:buNone/>
            </a:pPr>
            <a:r>
              <a:rPr lang="en" sz="1700">
                <a:solidFill>
                  <a:schemeClr val="dk1"/>
                </a:solidFill>
                <a:latin typeface="Avenir"/>
                <a:ea typeface="Avenir"/>
                <a:cs typeface="Avenir"/>
                <a:sym typeface="Avenir"/>
              </a:rPr>
              <a:t>Could you please read the story out loud?</a:t>
            </a:r>
            <a:endParaRPr sz="1700">
              <a:solidFill>
                <a:schemeClr val="dk1"/>
              </a:solidFill>
              <a:latin typeface="Avenir"/>
              <a:ea typeface="Avenir"/>
              <a:cs typeface="Avenir"/>
              <a:sym typeface="Avenir"/>
            </a:endParaRPr>
          </a:p>
          <a:p>
            <a:pPr indent="-336550" lvl="0" marL="457200" rtl="0" algn="l">
              <a:lnSpc>
                <a:spcPct val="100000"/>
              </a:lnSpc>
              <a:spcBef>
                <a:spcPts val="1200"/>
              </a:spcBef>
              <a:spcAft>
                <a:spcPts val="0"/>
              </a:spcAft>
              <a:buClr>
                <a:schemeClr val="dk1"/>
              </a:buClr>
              <a:buSzPts val="1700"/>
              <a:buFont typeface="Avenir"/>
              <a:buAutoNum type="alphaLcParenR"/>
            </a:pPr>
            <a:r>
              <a:rPr lang="en" sz="1700">
                <a:solidFill>
                  <a:schemeClr val="dk1"/>
                </a:solidFill>
                <a:latin typeface="Avenir"/>
                <a:ea typeface="Avenir"/>
                <a:cs typeface="Avenir"/>
                <a:sym typeface="Avenir"/>
              </a:rPr>
              <a:t>What do you think about Jesus’ conclusion? (</a:t>
            </a:r>
            <a:r>
              <a:rPr i="1" lang="en" sz="1700">
                <a:solidFill>
                  <a:schemeClr val="dk1"/>
                </a:solidFill>
                <a:latin typeface="Avenir"/>
                <a:ea typeface="Avenir"/>
                <a:cs typeface="Avenir"/>
                <a:sym typeface="Avenir"/>
              </a:rPr>
              <a:t>read the blue text on the lined part of the panel)</a:t>
            </a:r>
            <a:endParaRPr i="1" sz="1700">
              <a:solidFill>
                <a:schemeClr val="dk1"/>
              </a:solidFill>
              <a:latin typeface="Avenir"/>
              <a:ea typeface="Avenir"/>
              <a:cs typeface="Avenir"/>
              <a:sym typeface="Avenir"/>
            </a:endParaRPr>
          </a:p>
          <a:p>
            <a:pPr indent="-336550" lvl="0" marL="457200" rtl="0" algn="l">
              <a:lnSpc>
                <a:spcPct val="100000"/>
              </a:lnSpc>
              <a:spcBef>
                <a:spcPts val="0"/>
              </a:spcBef>
              <a:spcAft>
                <a:spcPts val="0"/>
              </a:spcAft>
              <a:buClr>
                <a:schemeClr val="dk1"/>
              </a:buClr>
              <a:buSzPts val="1700"/>
              <a:buFont typeface="Avenir"/>
              <a:buAutoNum type="alphaLcParenR"/>
            </a:pPr>
            <a:r>
              <a:rPr lang="en" sz="1700">
                <a:solidFill>
                  <a:schemeClr val="dk1"/>
                </a:solidFill>
                <a:latin typeface="Avenir"/>
                <a:ea typeface="Avenir"/>
                <a:cs typeface="Avenir"/>
                <a:sym typeface="Avenir"/>
              </a:rPr>
              <a:t>How real do you want to be with God? </a:t>
            </a:r>
            <a:endParaRPr sz="1700">
              <a:solidFill>
                <a:schemeClr val="dk1"/>
              </a:solidFill>
              <a:latin typeface="Avenir"/>
              <a:ea typeface="Avenir"/>
              <a:cs typeface="Avenir"/>
              <a:sym typeface="Avenir"/>
            </a:endParaRPr>
          </a:p>
          <a:p>
            <a:pPr indent="0" lvl="0" marL="0" rtl="0" algn="l">
              <a:spcBef>
                <a:spcPts val="1200"/>
              </a:spcBef>
              <a:spcAft>
                <a:spcPts val="0"/>
              </a:spcAft>
              <a:buNone/>
            </a:pPr>
            <a:r>
              <a:rPr lang="en" sz="1100">
                <a:solidFill>
                  <a:schemeClr val="dk1"/>
                </a:solidFill>
                <a:latin typeface="Avenir"/>
                <a:ea typeface="Avenir"/>
                <a:cs typeface="Avenir"/>
                <a:sym typeface="Avenir"/>
              </a:rPr>
              <a:t>InterVarsity is a community that wants to grow in being more real with each other and with God. Sign up via this contact card to learn more about our community! We’d love to have you! </a:t>
            </a:r>
            <a:endParaRPr sz="1700">
              <a:solidFill>
                <a:schemeClr val="dk1"/>
              </a:solidFill>
              <a:latin typeface="Avenir"/>
              <a:ea typeface="Avenir"/>
              <a:cs typeface="Avenir"/>
              <a:sym typeface="Avenir"/>
            </a:endParaRPr>
          </a:p>
        </p:txBody>
      </p:sp>
      <p:grpSp>
        <p:nvGrpSpPr>
          <p:cNvPr id="194" name="Google Shape;194;p40"/>
          <p:cNvGrpSpPr/>
          <p:nvPr/>
        </p:nvGrpSpPr>
        <p:grpSpPr>
          <a:xfrm>
            <a:off x="8149351" y="4173840"/>
            <a:ext cx="915497" cy="867447"/>
            <a:chOff x="7923269" y="2841900"/>
            <a:chExt cx="1090786" cy="1080124"/>
          </a:xfrm>
        </p:grpSpPr>
        <p:sp>
          <p:nvSpPr>
            <p:cNvPr id="195" name="Google Shape;195;p40"/>
            <p:cNvSpPr/>
            <p:nvPr/>
          </p:nvSpPr>
          <p:spPr>
            <a:xfrm>
              <a:off x="7942756" y="2841900"/>
              <a:ext cx="1071300" cy="1071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40"/>
            <p:cNvPicPr preferRelativeResize="0"/>
            <p:nvPr/>
          </p:nvPicPr>
          <p:blipFill rotWithShape="1">
            <a:blip r:embed="rId3">
              <a:alphaModFix/>
            </a:blip>
            <a:srcRect b="49589" l="0" r="0" t="0"/>
            <a:stretch/>
          </p:blipFill>
          <p:spPr>
            <a:xfrm flipH="1">
              <a:off x="7923269" y="2866924"/>
              <a:ext cx="1071300" cy="1055100"/>
            </a:xfrm>
            <a:prstGeom prst="ellipse">
              <a:avLst/>
            </a:prstGeom>
            <a:noFill/>
            <a:ln>
              <a:noFill/>
            </a:ln>
          </p:spPr>
        </p:pic>
      </p:grpSp>
      <p:pic>
        <p:nvPicPr>
          <p:cNvPr id="197" name="Google Shape;197;p40"/>
          <p:cNvPicPr preferRelativeResize="0"/>
          <p:nvPr/>
        </p:nvPicPr>
        <p:blipFill>
          <a:blip r:embed="rId4">
            <a:alphaModFix/>
          </a:blip>
          <a:stretch>
            <a:fillRect/>
          </a:stretch>
        </p:blipFill>
        <p:spPr>
          <a:xfrm>
            <a:off x="152400" y="152400"/>
            <a:ext cx="3620526"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1"/>
          <p:cNvSpPr txBox="1"/>
          <p:nvPr>
            <p:ph idx="1" type="body"/>
          </p:nvPr>
        </p:nvSpPr>
        <p:spPr>
          <a:xfrm>
            <a:off x="311700" y="739775"/>
            <a:ext cx="8520600" cy="43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D41D6C"/>
                </a:solidFill>
                <a:latin typeface="Kaushan Script"/>
                <a:ea typeface="Kaushan Script"/>
                <a:cs typeface="Kaushan Script"/>
                <a:sym typeface="Kaushan Script"/>
              </a:rPr>
              <a:t>How do you tell if they are ready for “more” - and you have an opportunity to share the gospel?</a:t>
            </a:r>
            <a:endParaRPr sz="1400">
              <a:solidFill>
                <a:srgbClr val="D41D6C"/>
              </a:solidFill>
              <a:latin typeface="Kaushan Script"/>
              <a:ea typeface="Kaushan Script"/>
              <a:cs typeface="Kaushan Script"/>
              <a:sym typeface="Kaushan Script"/>
            </a:endParaRPr>
          </a:p>
          <a:p>
            <a:pPr indent="0" lvl="0" marL="0" rtl="0" algn="l">
              <a:spcBef>
                <a:spcPts val="0"/>
              </a:spcBef>
              <a:spcAft>
                <a:spcPts val="0"/>
              </a:spcAft>
              <a:buNone/>
            </a:pPr>
            <a:r>
              <a:rPr lang="en" sz="1200">
                <a:solidFill>
                  <a:srgbClr val="0B2D7A"/>
                </a:solidFill>
                <a:latin typeface="Avenir"/>
                <a:ea typeface="Avenir"/>
                <a:cs typeface="Avenir"/>
                <a:sym typeface="Avenir"/>
              </a:rPr>
              <a:t>If they had a meaningful moment in prayer, or you sense that they have more questions left to ask, it is appropriate to invite them to hear the gospel. Use this resource to share: </a:t>
            </a:r>
            <a:r>
              <a:rPr lang="en" sz="1200" u="sng">
                <a:solidFill>
                  <a:schemeClr val="hlink"/>
                </a:solidFill>
                <a:latin typeface="Avenir"/>
                <a:ea typeface="Avenir"/>
                <a:cs typeface="Avenir"/>
                <a:sym typeface="Avenir"/>
                <a:hlinkClick r:id="rId3"/>
              </a:rPr>
              <a:t>LINK</a:t>
            </a:r>
            <a:endParaRPr sz="1200">
              <a:solidFill>
                <a:srgbClr val="0B2D7A"/>
              </a:solidFill>
              <a:latin typeface="Avenir"/>
              <a:ea typeface="Avenir"/>
              <a:cs typeface="Avenir"/>
              <a:sym typeface="Avenir"/>
            </a:endParaRPr>
          </a:p>
          <a:p>
            <a:pPr indent="0" lvl="0" marL="0" rtl="0" algn="l">
              <a:spcBef>
                <a:spcPts val="0"/>
              </a:spcBef>
              <a:spcAft>
                <a:spcPts val="0"/>
              </a:spcAft>
              <a:buNone/>
            </a:pPr>
            <a:r>
              <a:t/>
            </a:r>
            <a:endParaRPr sz="1400">
              <a:solidFill>
                <a:srgbClr val="D41D6C"/>
              </a:solidFill>
              <a:latin typeface="Kaushan Script"/>
              <a:ea typeface="Kaushan Script"/>
              <a:cs typeface="Kaushan Script"/>
              <a:sym typeface="Kaushan Script"/>
            </a:endParaRPr>
          </a:p>
          <a:p>
            <a:pPr indent="0" lvl="0" marL="0" rtl="0" algn="l">
              <a:spcBef>
                <a:spcPts val="0"/>
              </a:spcBef>
              <a:spcAft>
                <a:spcPts val="0"/>
              </a:spcAft>
              <a:buNone/>
            </a:pPr>
            <a:r>
              <a:rPr lang="en" sz="1400">
                <a:solidFill>
                  <a:srgbClr val="D41D6C"/>
                </a:solidFill>
                <a:latin typeface="Kaushan Script"/>
                <a:ea typeface="Kaushan Script"/>
                <a:cs typeface="Kaushan Script"/>
                <a:sym typeface="Kaushan Script"/>
              </a:rPr>
              <a:t>What is listening prayer, and how do I interpret the 10 second prayer pause if they ask?</a:t>
            </a:r>
            <a:endParaRPr sz="1200">
              <a:solidFill>
                <a:srgbClr val="0B2D7A"/>
              </a:solidFill>
              <a:latin typeface="Avenir"/>
              <a:ea typeface="Avenir"/>
              <a:cs typeface="Avenir"/>
              <a:sym typeface="Avenir"/>
            </a:endParaRPr>
          </a:p>
          <a:p>
            <a:pPr indent="0" lvl="0" marL="0" rtl="0" algn="l">
              <a:spcBef>
                <a:spcPts val="0"/>
              </a:spcBef>
              <a:spcAft>
                <a:spcPts val="0"/>
              </a:spcAft>
              <a:buNone/>
            </a:pPr>
            <a:r>
              <a:rPr lang="en" sz="1200">
                <a:solidFill>
                  <a:srgbClr val="0B2D7A"/>
                </a:solidFill>
                <a:latin typeface="Avenir"/>
                <a:ea typeface="Avenir"/>
                <a:cs typeface="Avenir"/>
                <a:sym typeface="Avenir"/>
              </a:rPr>
              <a:t>Listening prayer is a way we interact with God where we don’t do all the talking. We pause with an open heart and allow God to meet us in a real way. God meets us in a variety of ways - sometimes it is just being present with us in our feelings. Other times, we may experience a word or image that speaks to us. </a:t>
            </a:r>
            <a:endParaRPr sz="1200">
              <a:solidFill>
                <a:srgbClr val="0B2D7A"/>
              </a:solidFill>
              <a:latin typeface="Avenir"/>
              <a:ea typeface="Avenir"/>
              <a:cs typeface="Avenir"/>
              <a:sym typeface="Avenir"/>
            </a:endParaRPr>
          </a:p>
          <a:p>
            <a:pPr indent="0" lvl="0" marL="0" rtl="0" algn="l">
              <a:spcBef>
                <a:spcPts val="0"/>
              </a:spcBef>
              <a:spcAft>
                <a:spcPts val="0"/>
              </a:spcAft>
              <a:buNone/>
            </a:pPr>
            <a:r>
              <a:t/>
            </a:r>
            <a:endParaRPr sz="1200">
              <a:solidFill>
                <a:srgbClr val="0B2D7A"/>
              </a:solidFill>
              <a:latin typeface="Avenir"/>
              <a:ea typeface="Avenir"/>
              <a:cs typeface="Avenir"/>
              <a:sym typeface="Avenir"/>
            </a:endParaRPr>
          </a:p>
          <a:p>
            <a:pPr indent="0" lvl="0" marL="0" rtl="0" algn="l">
              <a:spcBef>
                <a:spcPts val="0"/>
              </a:spcBef>
              <a:spcAft>
                <a:spcPts val="0"/>
              </a:spcAft>
              <a:buNone/>
            </a:pPr>
            <a:r>
              <a:rPr lang="en" sz="1400">
                <a:solidFill>
                  <a:srgbClr val="D41D6C"/>
                </a:solidFill>
                <a:latin typeface="Kaushan Script"/>
                <a:ea typeface="Kaushan Script"/>
                <a:cs typeface="Kaushan Script"/>
                <a:sym typeface="Kaushan Script"/>
              </a:rPr>
              <a:t>What does “exalted” mean in Panel 3?</a:t>
            </a:r>
            <a:endParaRPr sz="1200">
              <a:solidFill>
                <a:srgbClr val="0B2D7A"/>
              </a:solidFill>
              <a:latin typeface="Avenir"/>
              <a:ea typeface="Avenir"/>
              <a:cs typeface="Avenir"/>
              <a:sym typeface="Avenir"/>
            </a:endParaRPr>
          </a:p>
          <a:p>
            <a:pPr indent="0" lvl="0" marL="0" rtl="0" algn="l">
              <a:spcBef>
                <a:spcPts val="0"/>
              </a:spcBef>
              <a:spcAft>
                <a:spcPts val="0"/>
              </a:spcAft>
              <a:buNone/>
            </a:pPr>
            <a:r>
              <a:rPr lang="en" sz="1200">
                <a:solidFill>
                  <a:srgbClr val="0B2D7A"/>
                </a:solidFill>
                <a:latin typeface="Avenir"/>
                <a:ea typeface="Avenir"/>
                <a:cs typeface="Avenir"/>
                <a:sym typeface="Avenir"/>
              </a:rPr>
              <a:t>Exalted means honored. Jesus is honoring people who are real about their brokenness  instead of looking down of others for not being perfect.</a:t>
            </a:r>
            <a:endParaRPr sz="1200">
              <a:solidFill>
                <a:srgbClr val="0B2D7A"/>
              </a:solidFill>
              <a:latin typeface="Avenir"/>
              <a:ea typeface="Avenir"/>
              <a:cs typeface="Avenir"/>
              <a:sym typeface="Avenir"/>
            </a:endParaRPr>
          </a:p>
          <a:p>
            <a:pPr indent="0" lvl="0" marL="0" rtl="0" algn="l">
              <a:spcBef>
                <a:spcPts val="0"/>
              </a:spcBef>
              <a:spcAft>
                <a:spcPts val="0"/>
              </a:spcAft>
              <a:buNone/>
            </a:pPr>
            <a:r>
              <a:t/>
            </a:r>
            <a:endParaRPr sz="1200">
              <a:solidFill>
                <a:srgbClr val="0B2D7A"/>
              </a:solidFill>
              <a:latin typeface="Avenir"/>
              <a:ea typeface="Avenir"/>
              <a:cs typeface="Avenir"/>
              <a:sym typeface="Avenir"/>
            </a:endParaRPr>
          </a:p>
          <a:p>
            <a:pPr indent="0" lvl="0" marL="0" rtl="0" algn="l">
              <a:spcBef>
                <a:spcPts val="0"/>
              </a:spcBef>
              <a:spcAft>
                <a:spcPts val="0"/>
              </a:spcAft>
              <a:buNone/>
            </a:pPr>
            <a:r>
              <a:rPr lang="en" sz="1400">
                <a:solidFill>
                  <a:srgbClr val="D41D6C"/>
                </a:solidFill>
                <a:latin typeface="Kaushan Script"/>
                <a:ea typeface="Kaushan Script"/>
                <a:cs typeface="Kaushan Script"/>
                <a:sym typeface="Kaushan Script"/>
              </a:rPr>
              <a:t>What if someone goes off the rails on Christians being so fake?</a:t>
            </a:r>
            <a:endParaRPr sz="1400">
              <a:solidFill>
                <a:srgbClr val="D41D6C"/>
              </a:solidFill>
              <a:latin typeface="Kaushan Script"/>
              <a:ea typeface="Kaushan Script"/>
              <a:cs typeface="Kaushan Script"/>
              <a:sym typeface="Kaushan Script"/>
            </a:endParaRPr>
          </a:p>
          <a:p>
            <a:pPr indent="0" lvl="0" marL="0" rtl="0" algn="l">
              <a:spcBef>
                <a:spcPts val="0"/>
              </a:spcBef>
              <a:spcAft>
                <a:spcPts val="0"/>
              </a:spcAft>
              <a:buNone/>
            </a:pPr>
            <a:r>
              <a:rPr lang="en" sz="1200">
                <a:solidFill>
                  <a:srgbClr val="0B2D7A"/>
                </a:solidFill>
                <a:latin typeface="Avenir"/>
                <a:ea typeface="Avenir"/>
                <a:cs typeface="Avenir"/>
                <a:sym typeface="Avenir"/>
              </a:rPr>
              <a:t>Try: “I agree with you. You remind me of Jesus - he went into the center of the fake religious leaders and called out their hypocrisy. Thanks for being honest!”</a:t>
            </a:r>
            <a:endParaRPr sz="1200">
              <a:solidFill>
                <a:srgbClr val="0B2D7A"/>
              </a:solidFill>
              <a:latin typeface="Avenir"/>
              <a:ea typeface="Avenir"/>
              <a:cs typeface="Avenir"/>
              <a:sym typeface="Avenir"/>
            </a:endParaRPr>
          </a:p>
          <a:p>
            <a:pPr indent="0" lvl="0" marL="0" rtl="0" algn="l">
              <a:spcBef>
                <a:spcPts val="1200"/>
              </a:spcBef>
              <a:spcAft>
                <a:spcPts val="1200"/>
              </a:spcAft>
              <a:buNone/>
            </a:pPr>
            <a:r>
              <a:rPr lang="en" sz="1400">
                <a:solidFill>
                  <a:srgbClr val="D41D6C"/>
                </a:solidFill>
                <a:latin typeface="Kaushan Script"/>
                <a:ea typeface="Kaushan Script"/>
                <a:cs typeface="Kaushan Script"/>
                <a:sym typeface="Kaushan Script"/>
              </a:rPr>
              <a:t>What if someone says, ‘I like being fake. It’s better”?</a:t>
            </a:r>
            <a:br>
              <a:rPr lang="en" sz="1200">
                <a:solidFill>
                  <a:srgbClr val="0B2D7A"/>
                </a:solidFill>
                <a:latin typeface="Avenir"/>
                <a:ea typeface="Avenir"/>
                <a:cs typeface="Avenir"/>
                <a:sym typeface="Avenir"/>
              </a:rPr>
            </a:br>
            <a:r>
              <a:rPr lang="en" sz="1200">
                <a:solidFill>
                  <a:srgbClr val="0B2D7A"/>
                </a:solidFill>
                <a:latin typeface="Avenir"/>
                <a:ea typeface="Avenir"/>
                <a:cs typeface="Avenir"/>
                <a:sym typeface="Avenir"/>
              </a:rPr>
              <a:t>You can reply with: “Thanks for being honest about your fakeness. How’s it going for you?” </a:t>
            </a:r>
            <a:endParaRPr sz="1200">
              <a:solidFill>
                <a:srgbClr val="0B2D7A"/>
              </a:solidFill>
              <a:latin typeface="Avenir"/>
              <a:ea typeface="Avenir"/>
              <a:cs typeface="Avenir"/>
              <a:sym typeface="Avenir"/>
            </a:endParaRPr>
          </a:p>
        </p:txBody>
      </p:sp>
      <p:sp>
        <p:nvSpPr>
          <p:cNvPr id="203" name="Google Shape;203;p41"/>
          <p:cNvSpPr txBox="1"/>
          <p:nvPr/>
        </p:nvSpPr>
        <p:spPr>
          <a:xfrm rot="1748">
            <a:off x="311700" y="134150"/>
            <a:ext cx="2950500" cy="67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D41D6C"/>
                </a:solidFill>
                <a:latin typeface="Rubik Bubbles"/>
                <a:ea typeface="Rubik Bubbles"/>
                <a:cs typeface="Rubik Bubbles"/>
                <a:sym typeface="Rubik Bubbles"/>
              </a:rPr>
              <a:t>FAQs</a:t>
            </a:r>
            <a:endParaRPr sz="3000">
              <a:solidFill>
                <a:srgbClr val="D41D6C"/>
              </a:solidFill>
              <a:latin typeface="Rubik Bubbles"/>
              <a:ea typeface="Rubik Bubbles"/>
              <a:cs typeface="Rubik Bubbles"/>
              <a:sym typeface="Rubik Bubble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7"/>
          <p:cNvSpPr txBox="1"/>
          <p:nvPr>
            <p:ph type="title"/>
          </p:nvPr>
        </p:nvSpPr>
        <p:spPr>
          <a:xfrm>
            <a:off x="933450" y="728187"/>
            <a:ext cx="7763100" cy="526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3</a:t>
            </a:r>
            <a:r>
              <a:rPr lang="en"/>
              <a:t> Parts of the Training</a:t>
            </a:r>
            <a:endParaRPr/>
          </a:p>
        </p:txBody>
      </p:sp>
      <p:sp>
        <p:nvSpPr>
          <p:cNvPr id="99" name="Google Shape;99;p27"/>
          <p:cNvSpPr txBox="1"/>
          <p:nvPr>
            <p:ph idx="1" type="body"/>
          </p:nvPr>
        </p:nvSpPr>
        <p:spPr>
          <a:xfrm>
            <a:off x="933450" y="1369219"/>
            <a:ext cx="7763100" cy="3263400"/>
          </a:xfrm>
          <a:prstGeom prst="rect">
            <a:avLst/>
          </a:prstGeom>
        </p:spPr>
        <p:txBody>
          <a:bodyPr anchorCtr="0" anchor="t" bIns="45700" lIns="91425" spcFirstLastPara="1" rIns="91425" wrap="square" tIns="45700">
            <a:noAutofit/>
          </a:bodyPr>
          <a:lstStyle/>
          <a:p>
            <a:pPr indent="-381000" lvl="0" marL="457200" rtl="0" algn="l">
              <a:spcBef>
                <a:spcPts val="750"/>
              </a:spcBef>
              <a:spcAft>
                <a:spcPts val="0"/>
              </a:spcAft>
              <a:buSzPts val="2400"/>
              <a:buFont typeface="Avenir"/>
              <a:buAutoNum type="arabicPeriod"/>
            </a:pPr>
            <a:r>
              <a:rPr lang="en"/>
              <a:t>Why We Have Spiritual Conversations – John 4</a:t>
            </a:r>
            <a:endParaRPr/>
          </a:p>
          <a:p>
            <a:pPr indent="-381000" lvl="0" marL="457200" rtl="0" algn="l">
              <a:spcBef>
                <a:spcPts val="0"/>
              </a:spcBef>
              <a:spcAft>
                <a:spcPts val="0"/>
              </a:spcAft>
              <a:buSzPts val="2400"/>
              <a:buFont typeface="Avenir"/>
              <a:buAutoNum type="arabicPeriod"/>
            </a:pPr>
            <a:r>
              <a:rPr lang="en"/>
              <a:t>Faking It Proxe &amp; Script Walk-through</a:t>
            </a:r>
            <a:endParaRPr/>
          </a:p>
          <a:p>
            <a:pPr indent="-381000" lvl="0" marL="457200" rtl="0" algn="l">
              <a:spcBef>
                <a:spcPts val="0"/>
              </a:spcBef>
              <a:spcAft>
                <a:spcPts val="0"/>
              </a:spcAft>
              <a:buSzPts val="2400"/>
              <a:buFont typeface="Avenir"/>
              <a:buAutoNum type="arabicPeriod"/>
            </a:pPr>
            <a:r>
              <a:rPr lang="en"/>
              <a:t>FAQs &amp; Pro Tips</a:t>
            </a:r>
            <a:endParaRPr/>
          </a:p>
        </p:txBody>
      </p:sp>
      <p:sp>
        <p:nvSpPr>
          <p:cNvPr id="100" name="Google Shape;100;p27"/>
          <p:cNvSpPr/>
          <p:nvPr/>
        </p:nvSpPr>
        <p:spPr>
          <a:xfrm>
            <a:off x="6835625" y="0"/>
            <a:ext cx="2215800" cy="64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27"/>
          <p:cNvPicPr preferRelativeResize="0"/>
          <p:nvPr/>
        </p:nvPicPr>
        <p:blipFill>
          <a:blip r:embed="rId3">
            <a:alphaModFix/>
          </a:blip>
          <a:stretch>
            <a:fillRect/>
          </a:stretch>
        </p:blipFill>
        <p:spPr>
          <a:xfrm>
            <a:off x="7024863" y="85575"/>
            <a:ext cx="2119136" cy="64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8"/>
          <p:cNvSpPr txBox="1"/>
          <p:nvPr>
            <p:ph type="ctrTitle"/>
          </p:nvPr>
        </p:nvSpPr>
        <p:spPr>
          <a:xfrm>
            <a:off x="1142991" y="865497"/>
            <a:ext cx="6858000" cy="1790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0" lang="en" sz="3800"/>
              <a:t>Why We Have Spiritual Conversations – John 4</a:t>
            </a:r>
            <a:endParaRPr b="0" sz="3800"/>
          </a:p>
        </p:txBody>
      </p:sp>
      <p:pic>
        <p:nvPicPr>
          <p:cNvPr id="107" name="Google Shape;107;p28"/>
          <p:cNvPicPr preferRelativeResize="0"/>
          <p:nvPr/>
        </p:nvPicPr>
        <p:blipFill>
          <a:blip r:embed="rId3">
            <a:alphaModFix/>
          </a:blip>
          <a:stretch>
            <a:fillRect/>
          </a:stretch>
        </p:blipFill>
        <p:spPr>
          <a:xfrm>
            <a:off x="7024863" y="85575"/>
            <a:ext cx="2119136" cy="64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9"/>
          <p:cNvSpPr txBox="1"/>
          <p:nvPr/>
        </p:nvSpPr>
        <p:spPr>
          <a:xfrm>
            <a:off x="256925" y="450000"/>
            <a:ext cx="8418900" cy="442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baseline="30000" lang="en" sz="1800">
                <a:solidFill>
                  <a:srgbClr val="4A4A4A"/>
                </a:solidFill>
                <a:highlight>
                  <a:srgbClr val="FFFFFF"/>
                </a:highlight>
                <a:latin typeface="Avenir"/>
                <a:ea typeface="Avenir"/>
                <a:cs typeface="Avenir"/>
                <a:sym typeface="Avenir"/>
              </a:rPr>
              <a:t>4</a:t>
            </a:r>
            <a:r>
              <a:rPr b="1" lang="en" sz="1800">
                <a:solidFill>
                  <a:srgbClr val="4A4A4A"/>
                </a:solidFill>
                <a:highlight>
                  <a:srgbClr val="FFFFFF"/>
                </a:highlight>
                <a:latin typeface="Avenir"/>
                <a:ea typeface="Avenir"/>
                <a:cs typeface="Avenir"/>
                <a:sym typeface="Avenir"/>
              </a:rPr>
              <a:t> </a:t>
            </a:r>
            <a:r>
              <a:rPr lang="en" sz="1800">
                <a:solidFill>
                  <a:srgbClr val="4A4A4A"/>
                </a:solidFill>
                <a:highlight>
                  <a:srgbClr val="FFFFFF"/>
                </a:highlight>
                <a:latin typeface="Avenir"/>
                <a:ea typeface="Avenir"/>
                <a:cs typeface="Avenir"/>
                <a:sym typeface="Avenir"/>
              </a:rPr>
              <a:t>Now [Jesus] had to go through Samaria. </a:t>
            </a:r>
            <a:r>
              <a:rPr b="1" baseline="30000" lang="en" sz="1800">
                <a:solidFill>
                  <a:srgbClr val="4A4A4A"/>
                </a:solidFill>
                <a:highlight>
                  <a:srgbClr val="FFFFFF"/>
                </a:highlight>
                <a:latin typeface="Avenir"/>
                <a:ea typeface="Avenir"/>
                <a:cs typeface="Avenir"/>
                <a:sym typeface="Avenir"/>
              </a:rPr>
              <a:t>5</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So he came to a town in Samaria called Sychar, near the plot of ground Jacob had given to his son Joseph.           </a:t>
            </a:r>
            <a:r>
              <a:rPr b="1" baseline="30000" lang="en" sz="1800">
                <a:solidFill>
                  <a:srgbClr val="4A4A4A"/>
                </a:solidFill>
                <a:highlight>
                  <a:srgbClr val="FFFFFF"/>
                </a:highlight>
                <a:latin typeface="Avenir"/>
                <a:ea typeface="Avenir"/>
                <a:cs typeface="Avenir"/>
                <a:sym typeface="Avenir"/>
              </a:rPr>
              <a:t>6</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Jacob’s well was there, and Jesus, tired as he was from the journey, sat down by the well. It was about noon.</a:t>
            </a:r>
            <a:endParaRPr sz="1800">
              <a:solidFill>
                <a:srgbClr val="4A4A4A"/>
              </a:solidFill>
              <a:latin typeface="Avenir"/>
              <a:ea typeface="Avenir"/>
              <a:cs typeface="Avenir"/>
              <a:sym typeface="Avenir"/>
            </a:endParaRPr>
          </a:p>
          <a:p>
            <a:pPr indent="0" lvl="0" marL="0" rtl="0" algn="l">
              <a:lnSpc>
                <a:spcPct val="115000"/>
              </a:lnSpc>
              <a:spcBef>
                <a:spcPts val="1200"/>
              </a:spcBef>
              <a:spcAft>
                <a:spcPts val="0"/>
              </a:spcAft>
              <a:buNone/>
            </a:pPr>
            <a:r>
              <a:rPr b="1" baseline="30000" lang="en" sz="1800">
                <a:solidFill>
                  <a:srgbClr val="4A4A4A"/>
                </a:solidFill>
                <a:highlight>
                  <a:srgbClr val="FFFFFF"/>
                </a:highlight>
                <a:latin typeface="Avenir"/>
                <a:ea typeface="Avenir"/>
                <a:cs typeface="Avenir"/>
                <a:sym typeface="Avenir"/>
              </a:rPr>
              <a:t>7</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When a Samaritan woman came to draw water, Jesus said to her, “Will you give me a drink?” </a:t>
            </a:r>
            <a:r>
              <a:rPr b="1" baseline="30000" lang="en" sz="1800">
                <a:solidFill>
                  <a:srgbClr val="4A4A4A"/>
                </a:solidFill>
                <a:highlight>
                  <a:srgbClr val="FFFFFF"/>
                </a:highlight>
                <a:latin typeface="Avenir"/>
                <a:ea typeface="Avenir"/>
                <a:cs typeface="Avenir"/>
                <a:sym typeface="Avenir"/>
              </a:rPr>
              <a:t>8</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(His disciples had gone into the town to buy food.)</a:t>
            </a:r>
            <a:endParaRPr sz="1800">
              <a:solidFill>
                <a:srgbClr val="4A4A4A"/>
              </a:solidFill>
              <a:latin typeface="Avenir"/>
              <a:ea typeface="Avenir"/>
              <a:cs typeface="Avenir"/>
              <a:sym typeface="Avenir"/>
            </a:endParaRPr>
          </a:p>
          <a:p>
            <a:pPr indent="0" lvl="0" marL="0" rtl="0" algn="l">
              <a:lnSpc>
                <a:spcPct val="115000"/>
              </a:lnSpc>
              <a:spcBef>
                <a:spcPts val="1200"/>
              </a:spcBef>
              <a:spcAft>
                <a:spcPts val="0"/>
              </a:spcAft>
              <a:buNone/>
            </a:pPr>
            <a:r>
              <a:rPr b="1" baseline="30000" lang="en" sz="1800">
                <a:solidFill>
                  <a:srgbClr val="4A4A4A"/>
                </a:solidFill>
                <a:highlight>
                  <a:srgbClr val="FFFFFF"/>
                </a:highlight>
                <a:latin typeface="Avenir"/>
                <a:ea typeface="Avenir"/>
                <a:cs typeface="Avenir"/>
                <a:sym typeface="Avenir"/>
              </a:rPr>
              <a:t>9</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The Samaritan woman said to him, “You are a Jew and I am a Samaritan woman. How can you ask me for a drink?” (For Jews do not associate with Samaritans.)</a:t>
            </a:r>
            <a:endParaRPr sz="1800">
              <a:solidFill>
                <a:srgbClr val="4A4A4A"/>
              </a:solidFill>
              <a:latin typeface="Avenir"/>
              <a:ea typeface="Avenir"/>
              <a:cs typeface="Avenir"/>
              <a:sym typeface="Avenir"/>
            </a:endParaRPr>
          </a:p>
          <a:p>
            <a:pPr indent="0" lvl="0" marL="0" rtl="0" algn="l">
              <a:lnSpc>
                <a:spcPct val="115000"/>
              </a:lnSpc>
              <a:spcBef>
                <a:spcPts val="1200"/>
              </a:spcBef>
              <a:spcAft>
                <a:spcPts val="1200"/>
              </a:spcAft>
              <a:buNone/>
            </a:pPr>
            <a:r>
              <a:rPr b="1" baseline="30000" lang="en" sz="1800">
                <a:solidFill>
                  <a:srgbClr val="4A4A4A"/>
                </a:solidFill>
                <a:highlight>
                  <a:srgbClr val="FFFFFF"/>
                </a:highlight>
                <a:latin typeface="Avenir"/>
                <a:ea typeface="Avenir"/>
                <a:cs typeface="Avenir"/>
                <a:sym typeface="Avenir"/>
              </a:rPr>
              <a:t>10</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Jesus answered her, “If you knew the gift of God and who it is that asks you for a drink, you would have asked him and he would have given you living water” …</a:t>
            </a:r>
            <a:endParaRPr sz="1800">
              <a:solidFill>
                <a:srgbClr val="4A4A4A"/>
              </a:solidFill>
              <a:latin typeface="Avenir"/>
              <a:ea typeface="Avenir"/>
              <a:cs typeface="Avenir"/>
              <a:sym typeface="Avenir"/>
            </a:endParaRPr>
          </a:p>
        </p:txBody>
      </p:sp>
      <p:sp>
        <p:nvSpPr>
          <p:cNvPr id="113" name="Google Shape;113;p29"/>
          <p:cNvSpPr txBox="1"/>
          <p:nvPr>
            <p:ph type="ctrTitle"/>
          </p:nvPr>
        </p:nvSpPr>
        <p:spPr>
          <a:xfrm>
            <a:off x="256925" y="83350"/>
            <a:ext cx="8290500" cy="41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93"/>
              </a:buClr>
              <a:buSzPts val="2400"/>
              <a:buFont typeface="Avenir"/>
              <a:buNone/>
            </a:pPr>
            <a:r>
              <a:rPr b="0" lang="en" sz="3000"/>
              <a:t>John 4</a:t>
            </a:r>
            <a:endParaRPr b="0"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0"/>
          <p:cNvSpPr txBox="1"/>
          <p:nvPr/>
        </p:nvSpPr>
        <p:spPr>
          <a:xfrm>
            <a:off x="256925" y="450000"/>
            <a:ext cx="8418900" cy="363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baseline="30000" lang="en" sz="1800">
                <a:solidFill>
                  <a:srgbClr val="4A4A4A"/>
                </a:solidFill>
                <a:latin typeface="Avenir"/>
                <a:ea typeface="Avenir"/>
                <a:cs typeface="Avenir"/>
                <a:sym typeface="Avenir"/>
              </a:rPr>
              <a:t>21</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“Woman,” Jesus replied, “believe me, a time is coming when you will worship the Father neither on this mountain nor in Jerusalem. </a:t>
            </a:r>
            <a:r>
              <a:rPr b="1" baseline="30000" lang="en" sz="1800">
                <a:solidFill>
                  <a:srgbClr val="4A4A4A"/>
                </a:solidFill>
                <a:latin typeface="Avenir"/>
                <a:ea typeface="Avenir"/>
                <a:cs typeface="Avenir"/>
                <a:sym typeface="Avenir"/>
              </a:rPr>
              <a:t>22</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You Samaritans worship what you do not know; we worship what we do know, for salvation is from the Jews. </a:t>
            </a:r>
            <a:r>
              <a:rPr b="1" baseline="30000" lang="en" sz="1800">
                <a:solidFill>
                  <a:srgbClr val="4A4A4A"/>
                </a:solidFill>
                <a:latin typeface="Avenir"/>
                <a:ea typeface="Avenir"/>
                <a:cs typeface="Avenir"/>
                <a:sym typeface="Avenir"/>
              </a:rPr>
              <a:t>23</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Yet a time is coming and has now come when the true worshipers will worship the Father in the Spirit and in truth, for they are the kind of worshipers the Father seeks. </a:t>
            </a:r>
            <a:r>
              <a:rPr b="1" baseline="30000" lang="en" sz="1800">
                <a:solidFill>
                  <a:srgbClr val="4A4A4A"/>
                </a:solidFill>
                <a:latin typeface="Avenir"/>
                <a:ea typeface="Avenir"/>
                <a:cs typeface="Avenir"/>
                <a:sym typeface="Avenir"/>
              </a:rPr>
              <a:t>24</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God is spirit, and his worshipers must worship in the Spirit and in truth.”</a:t>
            </a:r>
            <a:endParaRPr sz="1800">
              <a:solidFill>
                <a:srgbClr val="4A4A4A"/>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b="1" baseline="30000" lang="en" sz="1800">
                <a:solidFill>
                  <a:srgbClr val="4A4A4A"/>
                </a:solidFill>
                <a:latin typeface="Avenir"/>
                <a:ea typeface="Avenir"/>
                <a:cs typeface="Avenir"/>
                <a:sym typeface="Avenir"/>
              </a:rPr>
              <a:t>25</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The woman said, “I know that Messiah” (called Christ) “is coming. When he comes, he will explain everything to us.”</a:t>
            </a:r>
            <a:endParaRPr sz="1800">
              <a:solidFill>
                <a:srgbClr val="4A4A4A"/>
              </a:solidFill>
              <a:latin typeface="Avenir"/>
              <a:ea typeface="Avenir"/>
              <a:cs typeface="Avenir"/>
              <a:sym typeface="Avenir"/>
            </a:endParaRPr>
          </a:p>
          <a:p>
            <a:pPr indent="0" lvl="0" marL="0" rtl="0" algn="l">
              <a:lnSpc>
                <a:spcPct val="115000"/>
              </a:lnSpc>
              <a:spcBef>
                <a:spcPts val="1200"/>
              </a:spcBef>
              <a:spcAft>
                <a:spcPts val="1200"/>
              </a:spcAft>
              <a:buNone/>
            </a:pPr>
            <a:r>
              <a:rPr b="1" baseline="30000" lang="en" sz="1800">
                <a:solidFill>
                  <a:srgbClr val="4A4A4A"/>
                </a:solidFill>
                <a:latin typeface="Avenir"/>
                <a:ea typeface="Avenir"/>
                <a:cs typeface="Avenir"/>
                <a:sym typeface="Avenir"/>
              </a:rPr>
              <a:t>26</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Then Jesus declared, “I, the one speaking to you — I am he.”...</a:t>
            </a:r>
            <a:endParaRPr sz="1800">
              <a:solidFill>
                <a:srgbClr val="4A4A4A"/>
              </a:solidFill>
              <a:latin typeface="Avenir"/>
              <a:ea typeface="Avenir"/>
              <a:cs typeface="Avenir"/>
              <a:sym typeface="Avenir"/>
            </a:endParaRPr>
          </a:p>
        </p:txBody>
      </p:sp>
      <p:sp>
        <p:nvSpPr>
          <p:cNvPr id="119" name="Google Shape;119;p30"/>
          <p:cNvSpPr txBox="1"/>
          <p:nvPr>
            <p:ph type="ctrTitle"/>
          </p:nvPr>
        </p:nvSpPr>
        <p:spPr>
          <a:xfrm>
            <a:off x="256925" y="83350"/>
            <a:ext cx="8290500" cy="48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93"/>
              </a:buClr>
              <a:buSzPts val="2400"/>
              <a:buFont typeface="Avenir"/>
              <a:buNone/>
            </a:pPr>
            <a:r>
              <a:rPr b="0" lang="en" sz="3000"/>
              <a:t>John 4</a:t>
            </a:r>
            <a:endParaRPr b="0"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1"/>
          <p:cNvSpPr txBox="1"/>
          <p:nvPr/>
        </p:nvSpPr>
        <p:spPr>
          <a:xfrm>
            <a:off x="104025" y="404825"/>
            <a:ext cx="8948400" cy="443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baseline="30000" lang="en" sz="1800">
                <a:solidFill>
                  <a:srgbClr val="4A4A4A"/>
                </a:solidFill>
                <a:latin typeface="Avenir"/>
                <a:ea typeface="Avenir"/>
                <a:cs typeface="Avenir"/>
                <a:sym typeface="Avenir"/>
              </a:rPr>
              <a:t>34</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“My food,” said Jesus, “is to do the will of him who sent me and to finish his work. </a:t>
            </a:r>
            <a:r>
              <a:rPr b="1" baseline="30000" lang="en" sz="1800">
                <a:solidFill>
                  <a:srgbClr val="4A4A4A"/>
                </a:solidFill>
                <a:latin typeface="Avenir"/>
                <a:ea typeface="Avenir"/>
                <a:cs typeface="Avenir"/>
                <a:sym typeface="Avenir"/>
              </a:rPr>
              <a:t>35</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Don’t you have a saying, ‘It’s still four months until harvest’? </a:t>
            </a:r>
            <a:r>
              <a:rPr lang="en" sz="1800">
                <a:solidFill>
                  <a:srgbClr val="4A4A4A"/>
                </a:solidFill>
                <a:highlight>
                  <a:schemeClr val="lt1"/>
                </a:highlight>
                <a:latin typeface="Avenir"/>
                <a:ea typeface="Avenir"/>
                <a:cs typeface="Avenir"/>
                <a:sym typeface="Avenir"/>
              </a:rPr>
              <a:t>I tell you, open your eyes and look at the fields! They are ripe for harvest. </a:t>
            </a:r>
            <a:r>
              <a:rPr b="1" baseline="30000" lang="en" sz="1800">
                <a:solidFill>
                  <a:srgbClr val="4A4A4A"/>
                </a:solidFill>
                <a:latin typeface="Avenir"/>
                <a:ea typeface="Avenir"/>
                <a:cs typeface="Avenir"/>
                <a:sym typeface="Avenir"/>
              </a:rPr>
              <a:t>36</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Even now the one who reaps draws a wage and harvests a crop for eternal life, so that the sower and the reaper may be glad together. </a:t>
            </a:r>
            <a:r>
              <a:rPr b="1" baseline="30000" lang="en" sz="1800">
                <a:solidFill>
                  <a:srgbClr val="4A4A4A"/>
                </a:solidFill>
                <a:latin typeface="Avenir"/>
                <a:ea typeface="Avenir"/>
                <a:cs typeface="Avenir"/>
                <a:sym typeface="Avenir"/>
              </a:rPr>
              <a:t>37</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Thus the saying ‘One sows and another reaps’ is true. </a:t>
            </a:r>
            <a:r>
              <a:rPr b="1" baseline="30000" lang="en" sz="1800">
                <a:solidFill>
                  <a:srgbClr val="4A4A4A"/>
                </a:solidFill>
                <a:latin typeface="Avenir"/>
                <a:ea typeface="Avenir"/>
                <a:cs typeface="Avenir"/>
                <a:sym typeface="Avenir"/>
              </a:rPr>
              <a:t>38</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I sent you to reap what you have not worked for. Others have done the hard work, and you have reaped the benefits of their labor.”</a:t>
            </a:r>
            <a:endParaRPr b="1" sz="1800">
              <a:solidFill>
                <a:srgbClr val="4A4A4A"/>
              </a:solidFill>
              <a:latin typeface="Avenir"/>
              <a:ea typeface="Avenir"/>
              <a:cs typeface="Avenir"/>
              <a:sym typeface="Avenir"/>
            </a:endParaRPr>
          </a:p>
          <a:p>
            <a:pPr indent="0" lvl="0" marL="0" rtl="0" algn="l">
              <a:lnSpc>
                <a:spcPct val="115000"/>
              </a:lnSpc>
              <a:spcBef>
                <a:spcPts val="1200"/>
              </a:spcBef>
              <a:spcAft>
                <a:spcPts val="1200"/>
              </a:spcAft>
              <a:buClr>
                <a:schemeClr val="dk1"/>
              </a:buClr>
              <a:buSzPts val="1100"/>
              <a:buFont typeface="Arial"/>
              <a:buNone/>
            </a:pPr>
            <a:r>
              <a:rPr b="1" baseline="30000" lang="en" sz="1800">
                <a:solidFill>
                  <a:srgbClr val="4A4A4A"/>
                </a:solidFill>
                <a:latin typeface="Avenir"/>
                <a:ea typeface="Avenir"/>
                <a:cs typeface="Avenir"/>
                <a:sym typeface="Avenir"/>
              </a:rPr>
              <a:t>39</a:t>
            </a:r>
            <a:r>
              <a:rPr b="1" lang="en" sz="1800">
                <a:solidFill>
                  <a:srgbClr val="4A4A4A"/>
                </a:solidFill>
                <a:highlight>
                  <a:schemeClr val="lt1"/>
                </a:highlight>
                <a:latin typeface="Avenir"/>
                <a:ea typeface="Avenir"/>
                <a:cs typeface="Avenir"/>
                <a:sym typeface="Avenir"/>
              </a:rPr>
              <a:t> </a:t>
            </a:r>
            <a:r>
              <a:rPr lang="en" sz="1800">
                <a:solidFill>
                  <a:srgbClr val="4A4A4A"/>
                </a:solidFill>
                <a:highlight>
                  <a:schemeClr val="lt1"/>
                </a:highlight>
                <a:latin typeface="Avenir"/>
                <a:ea typeface="Avenir"/>
                <a:cs typeface="Avenir"/>
                <a:sym typeface="Avenir"/>
              </a:rPr>
              <a:t>Many of the Samaritans from that town believed in him because of the woman’s testimony, “He told me everything I ever did.” </a:t>
            </a:r>
            <a:r>
              <a:rPr b="1" baseline="30000" lang="en" sz="1800">
                <a:solidFill>
                  <a:srgbClr val="4A4A4A"/>
                </a:solidFill>
                <a:latin typeface="Avenir"/>
                <a:ea typeface="Avenir"/>
                <a:cs typeface="Avenir"/>
                <a:sym typeface="Avenir"/>
              </a:rPr>
              <a:t>40</a:t>
            </a:r>
            <a:r>
              <a:rPr b="1" lang="en" sz="1800">
                <a:solidFill>
                  <a:srgbClr val="4A4A4A"/>
                </a:solidFill>
                <a:highlight>
                  <a:schemeClr val="lt1"/>
                </a:highlight>
                <a:latin typeface="Avenir"/>
                <a:ea typeface="Avenir"/>
                <a:cs typeface="Avenir"/>
                <a:sym typeface="Avenir"/>
              </a:rPr>
              <a:t> </a:t>
            </a:r>
            <a:r>
              <a:rPr lang="en" sz="1800">
                <a:solidFill>
                  <a:srgbClr val="4A4A4A"/>
                </a:solidFill>
                <a:highlight>
                  <a:schemeClr val="lt1"/>
                </a:highlight>
                <a:latin typeface="Avenir"/>
                <a:ea typeface="Avenir"/>
                <a:cs typeface="Avenir"/>
                <a:sym typeface="Avenir"/>
              </a:rPr>
              <a:t>So when the Samaritans came to him, they urged him to stay with them, and he stayed two days. </a:t>
            </a:r>
            <a:r>
              <a:rPr b="1" baseline="30000" lang="en" sz="1800">
                <a:solidFill>
                  <a:srgbClr val="4A4A4A"/>
                </a:solidFill>
                <a:latin typeface="Avenir"/>
                <a:ea typeface="Avenir"/>
                <a:cs typeface="Avenir"/>
                <a:sym typeface="Avenir"/>
              </a:rPr>
              <a:t>41</a:t>
            </a:r>
            <a:r>
              <a:rPr b="1" lang="en" sz="1800">
                <a:solidFill>
                  <a:srgbClr val="4A4A4A"/>
                </a:solidFill>
                <a:highlight>
                  <a:schemeClr val="lt1"/>
                </a:highlight>
                <a:latin typeface="Avenir"/>
                <a:ea typeface="Avenir"/>
                <a:cs typeface="Avenir"/>
                <a:sym typeface="Avenir"/>
              </a:rPr>
              <a:t> </a:t>
            </a:r>
            <a:r>
              <a:rPr lang="en" sz="1800">
                <a:solidFill>
                  <a:srgbClr val="4A4A4A"/>
                </a:solidFill>
                <a:highlight>
                  <a:schemeClr val="lt1"/>
                </a:highlight>
                <a:latin typeface="Avenir"/>
                <a:ea typeface="Avenir"/>
                <a:cs typeface="Avenir"/>
                <a:sym typeface="Avenir"/>
              </a:rPr>
              <a:t>And because of his words many more became believers. </a:t>
            </a:r>
            <a:r>
              <a:rPr b="1" baseline="30000" lang="en" sz="1800">
                <a:solidFill>
                  <a:srgbClr val="4A4A4A"/>
                </a:solidFill>
                <a:latin typeface="Avenir"/>
                <a:ea typeface="Avenir"/>
                <a:cs typeface="Avenir"/>
                <a:sym typeface="Avenir"/>
              </a:rPr>
              <a:t>42</a:t>
            </a:r>
            <a:r>
              <a:rPr b="1" lang="en" sz="1800">
                <a:solidFill>
                  <a:srgbClr val="4A4A4A"/>
                </a:solidFill>
                <a:latin typeface="Avenir"/>
                <a:ea typeface="Avenir"/>
                <a:cs typeface="Avenir"/>
                <a:sym typeface="Avenir"/>
              </a:rPr>
              <a:t> </a:t>
            </a:r>
            <a:r>
              <a:rPr lang="en" sz="1800">
                <a:solidFill>
                  <a:srgbClr val="4A4A4A"/>
                </a:solidFill>
                <a:latin typeface="Avenir"/>
                <a:ea typeface="Avenir"/>
                <a:cs typeface="Avenir"/>
                <a:sym typeface="Avenir"/>
              </a:rPr>
              <a:t>They said to the woman, “We no longer believe just because of what you said; now we have heard for ourselves, and we know that this man really is the Savior of the world.”</a:t>
            </a:r>
            <a:endParaRPr b="1" sz="1800">
              <a:solidFill>
                <a:srgbClr val="4A4A4A"/>
              </a:solidFill>
              <a:latin typeface="Avenir"/>
              <a:ea typeface="Avenir"/>
              <a:cs typeface="Avenir"/>
              <a:sym typeface="Avenir"/>
            </a:endParaRPr>
          </a:p>
        </p:txBody>
      </p:sp>
      <p:sp>
        <p:nvSpPr>
          <p:cNvPr id="125" name="Google Shape;125;p31"/>
          <p:cNvSpPr txBox="1"/>
          <p:nvPr>
            <p:ph type="ctrTitle"/>
          </p:nvPr>
        </p:nvSpPr>
        <p:spPr>
          <a:xfrm>
            <a:off x="256925" y="83350"/>
            <a:ext cx="8290500" cy="43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93"/>
              </a:buClr>
              <a:buSzPts val="2400"/>
              <a:buFont typeface="Avenir"/>
              <a:buNone/>
            </a:pPr>
            <a:r>
              <a:rPr b="0" lang="en" sz="3000"/>
              <a:t>John 4</a:t>
            </a:r>
            <a:endParaRPr b="0"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2"/>
          <p:cNvSpPr txBox="1"/>
          <p:nvPr>
            <p:ph type="ctrTitle"/>
          </p:nvPr>
        </p:nvSpPr>
        <p:spPr>
          <a:xfrm>
            <a:off x="1142991" y="891722"/>
            <a:ext cx="6858000" cy="1790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0" lang="en" sz="3800"/>
              <a:t>John 4 Listening Prayer</a:t>
            </a:r>
            <a:endParaRPr b="0" sz="3800"/>
          </a:p>
        </p:txBody>
      </p:sp>
      <p:pic>
        <p:nvPicPr>
          <p:cNvPr id="131" name="Google Shape;131;p32"/>
          <p:cNvPicPr preferRelativeResize="0"/>
          <p:nvPr/>
        </p:nvPicPr>
        <p:blipFill>
          <a:blip r:embed="rId3">
            <a:alphaModFix/>
          </a:blip>
          <a:stretch>
            <a:fillRect/>
          </a:stretch>
        </p:blipFill>
        <p:spPr>
          <a:xfrm>
            <a:off x="7024863" y="85575"/>
            <a:ext cx="2119136" cy="64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3"/>
          <p:cNvSpPr txBox="1"/>
          <p:nvPr>
            <p:ph type="ctrTitle"/>
          </p:nvPr>
        </p:nvSpPr>
        <p:spPr>
          <a:xfrm>
            <a:off x="1142991" y="891722"/>
            <a:ext cx="6858000" cy="1790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0" lang="en" sz="3800"/>
              <a:t>Faking It Proxe Script Walk Through</a:t>
            </a:r>
            <a:endParaRPr b="0" sz="3800"/>
          </a:p>
        </p:txBody>
      </p:sp>
      <p:pic>
        <p:nvPicPr>
          <p:cNvPr id="137" name="Google Shape;137;p33"/>
          <p:cNvPicPr preferRelativeResize="0"/>
          <p:nvPr/>
        </p:nvPicPr>
        <p:blipFill>
          <a:blip r:embed="rId3">
            <a:alphaModFix/>
          </a:blip>
          <a:stretch>
            <a:fillRect/>
          </a:stretch>
        </p:blipFill>
        <p:spPr>
          <a:xfrm>
            <a:off x="7024863" y="85575"/>
            <a:ext cx="2119136" cy="647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4"/>
          <p:cNvSpPr/>
          <p:nvPr/>
        </p:nvSpPr>
        <p:spPr>
          <a:xfrm>
            <a:off x="4221175" y="181225"/>
            <a:ext cx="4581300" cy="3320100"/>
          </a:xfrm>
          <a:prstGeom prst="wedgeRectCallout">
            <a:avLst>
              <a:gd fmla="val 33671" name="adj1"/>
              <a:gd fmla="val 64274" name="adj2"/>
            </a:avLst>
          </a:prstGeom>
          <a:solidFill>
            <a:schemeClr val="lt2"/>
          </a:solid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Hello!</a:t>
            </a:r>
            <a:endParaRPr strike="sngStrike">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Do you want to take our survey?</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I’m ________ with InterVarsity Christian Fellowship. We’re talking about how college students tend to fake it. </a:t>
            </a:r>
            <a:endParaRPr>
              <a:solidFill>
                <a:schemeClr val="dk1"/>
              </a:solidFill>
              <a:latin typeface="Avenir"/>
              <a:ea typeface="Avenir"/>
              <a:cs typeface="Avenir"/>
              <a:sym typeface="Avenir"/>
            </a:endParaRPr>
          </a:p>
          <a:p>
            <a:pPr indent="-317500" lvl="0" marL="457200" rtl="0" algn="l">
              <a:lnSpc>
                <a:spcPct val="115000"/>
              </a:lnSpc>
              <a:spcBef>
                <a:spcPts val="1200"/>
              </a:spcBef>
              <a:spcAft>
                <a:spcPts val="0"/>
              </a:spcAft>
              <a:buClr>
                <a:schemeClr val="dk1"/>
              </a:buClr>
              <a:buSzPts val="1400"/>
              <a:buFont typeface="Avenir"/>
              <a:buAutoNum type="alphaLcParenR"/>
            </a:pPr>
            <a:r>
              <a:rPr lang="en">
                <a:solidFill>
                  <a:schemeClr val="dk1"/>
                </a:solidFill>
                <a:latin typeface="Avenir"/>
                <a:ea typeface="Avenir"/>
                <a:cs typeface="Avenir"/>
                <a:sym typeface="Avenir"/>
              </a:rPr>
              <a:t>Think about the people you know. Where are they more fake? Social media, or their mental health?</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AutoNum type="alphaLcParenR"/>
            </a:pPr>
            <a:r>
              <a:rPr lang="en">
                <a:solidFill>
                  <a:schemeClr val="dk1"/>
                </a:solidFill>
                <a:latin typeface="Avenir"/>
                <a:ea typeface="Avenir"/>
                <a:cs typeface="Avenir"/>
                <a:sym typeface="Avenir"/>
              </a:rPr>
              <a:t>(Optional): How can you tell if someone is faking it? </a:t>
            </a:r>
            <a:endParaRPr>
              <a:solidFill>
                <a:schemeClr val="dk1"/>
              </a:solidFill>
              <a:latin typeface="Avenir"/>
              <a:ea typeface="Avenir"/>
              <a:cs typeface="Avenir"/>
              <a:sym typeface="Avenir"/>
            </a:endParaRPr>
          </a:p>
        </p:txBody>
      </p:sp>
      <p:grpSp>
        <p:nvGrpSpPr>
          <p:cNvPr id="143" name="Google Shape;143;p34"/>
          <p:cNvGrpSpPr/>
          <p:nvPr/>
        </p:nvGrpSpPr>
        <p:grpSpPr>
          <a:xfrm>
            <a:off x="7984273" y="4038467"/>
            <a:ext cx="818199" cy="810201"/>
            <a:chOff x="7923269" y="2841900"/>
            <a:chExt cx="1090786" cy="1080124"/>
          </a:xfrm>
        </p:grpSpPr>
        <p:sp>
          <p:nvSpPr>
            <p:cNvPr id="144" name="Google Shape;144;p34"/>
            <p:cNvSpPr/>
            <p:nvPr/>
          </p:nvSpPr>
          <p:spPr>
            <a:xfrm>
              <a:off x="7942756" y="2841900"/>
              <a:ext cx="1071300" cy="1071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 name="Google Shape;145;p34"/>
            <p:cNvPicPr preferRelativeResize="0"/>
            <p:nvPr/>
          </p:nvPicPr>
          <p:blipFill rotWithShape="1">
            <a:blip r:embed="rId3">
              <a:alphaModFix/>
            </a:blip>
            <a:srcRect b="49589" l="0" r="0" t="0"/>
            <a:stretch/>
          </p:blipFill>
          <p:spPr>
            <a:xfrm flipH="1">
              <a:off x="7923269" y="2866924"/>
              <a:ext cx="1071300" cy="1055100"/>
            </a:xfrm>
            <a:prstGeom prst="ellipse">
              <a:avLst/>
            </a:prstGeom>
            <a:noFill/>
            <a:ln>
              <a:noFill/>
            </a:ln>
          </p:spPr>
        </p:pic>
      </p:grpSp>
      <p:pic>
        <p:nvPicPr>
          <p:cNvPr id="146" name="Google Shape;146;p34"/>
          <p:cNvPicPr preferRelativeResize="0"/>
          <p:nvPr/>
        </p:nvPicPr>
        <p:blipFill>
          <a:blip r:embed="rId4">
            <a:alphaModFix/>
          </a:blip>
          <a:stretch>
            <a:fillRect/>
          </a:stretch>
        </p:blipFill>
        <p:spPr>
          <a:xfrm>
            <a:off x="152400" y="152400"/>
            <a:ext cx="3604973" cy="483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rVarsity Light Background">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B0E9322DB0E4E93C691EE12984EA8" ma:contentTypeVersion="20" ma:contentTypeDescription="Create a new document." ma:contentTypeScope="" ma:versionID="ad5be8c854b16f4518cd13dbbea06da5">
  <xsd:schema xmlns:xsd="http://www.w3.org/2001/XMLSchema" xmlns:xs="http://www.w3.org/2001/XMLSchema" xmlns:p="http://schemas.microsoft.com/office/2006/metadata/properties" xmlns:ns1="http://schemas.microsoft.com/sharepoint/v3" xmlns:ns2="00c76bc5-e0f9-4a0e-aa6c-5a9da141bfb2" xmlns:ns3="bec097a8-b5a5-4501-ab6f-e1b24affee80" targetNamespace="http://schemas.microsoft.com/office/2006/metadata/properties" ma:root="true" ma:fieldsID="3bc217b59b69a25c8b145e7bc0b0aba2" ns1:_="" ns2:_="" ns3:_="">
    <xsd:import namespace="http://schemas.microsoft.com/sharepoint/v3"/>
    <xsd:import namespace="00c76bc5-e0f9-4a0e-aa6c-5a9da141bfb2"/>
    <xsd:import namespace="bec097a8-b5a5-4501-ab6f-e1b24affee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c76bc5-e0f9-4a0e-aa6c-5a9da141bf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3b15df-51a5-488d-a802-ab70a319a5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c097a8-b5a5-4501-ab6f-e1b24affee8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0307d1-01b9-45aa-bf95-e2e74afcbbae}" ma:internalName="TaxCatchAll" ma:showField="CatchAllData" ma:web="bec097a8-b5a5-4501-ab6f-e1b24affee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ec097a8-b5a5-4501-ab6f-e1b24affee80" xsi:nil="true"/>
    <_ip_UnifiedCompliancePolicyUIAction xmlns="http://schemas.microsoft.com/sharepoint/v3" xsi:nil="true"/>
    <lcf76f155ced4ddcb4097134ff3c332f xmlns="00c76bc5-e0f9-4a0e-aa6c-5a9da141bfb2">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B1CD501D-EBDB-4084-B6C6-6720B9880F5D}"/>
</file>

<file path=customXml/itemProps2.xml><?xml version="1.0" encoding="utf-8"?>
<ds:datastoreItem xmlns:ds="http://schemas.openxmlformats.org/officeDocument/2006/customXml" ds:itemID="{05134267-669B-4996-A243-9C5A9CFC2380}"/>
</file>

<file path=customXml/itemProps3.xml><?xml version="1.0" encoding="utf-8"?>
<ds:datastoreItem xmlns:ds="http://schemas.openxmlformats.org/officeDocument/2006/customXml" ds:itemID="{2587B82E-D338-4E23-B072-705AF6F24B5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0x010100FF6B0E9322DB0E4E93C691EE12984EA8</vt:lpwstr>
  </property>
</Properties>
</file>